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Codec Pro ExtraBold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old" panose="00000800000000000000" charset="0"/>
      <p:regular r:id="rId23"/>
    </p:embeddedFont>
    <p:embeddedFont>
      <p:font typeface="Montserrat Classic" panose="020B0604020202020204" charset="0"/>
      <p:regular r:id="rId24"/>
    </p:embeddedFont>
    <p:embeddedFont>
      <p:font typeface="Montserrat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van de Velde" userId="182ed06c-4a39-4181-a8e3-7f2cf77f66ec" providerId="ADAL" clId="{FE7B0520-49B7-4A7F-9F64-D9AC84677A8B}"/>
    <pc:docChg chg="undo custSel modSld">
      <pc:chgData name="Rosa van de Velde" userId="182ed06c-4a39-4181-a8e3-7f2cf77f66ec" providerId="ADAL" clId="{FE7B0520-49B7-4A7F-9F64-D9AC84677A8B}" dt="2024-01-11T08:29:46.418" v="31" actId="20577"/>
      <pc:docMkLst>
        <pc:docMk/>
      </pc:docMkLst>
      <pc:sldChg chg="modSp mod">
        <pc:chgData name="Rosa van de Velde" userId="182ed06c-4a39-4181-a8e3-7f2cf77f66ec" providerId="ADAL" clId="{FE7B0520-49B7-4A7F-9F64-D9AC84677A8B}" dt="2024-01-11T08:29:46.418" v="31" actId="20577"/>
        <pc:sldMkLst>
          <pc:docMk/>
          <pc:sldMk cId="0" sldId="264"/>
        </pc:sldMkLst>
        <pc:spChg chg="mod">
          <ac:chgData name="Rosa van de Velde" userId="182ed06c-4a39-4181-a8e3-7f2cf77f66ec" providerId="ADAL" clId="{FE7B0520-49B7-4A7F-9F64-D9AC84677A8B}" dt="2024-01-11T08:29:46.418" v="31" actId="20577"/>
          <ac:spMkLst>
            <pc:docMk/>
            <pc:sldMk cId="0" sldId="264"/>
            <ac:spMk id="8" creationId="{00000000-0000-0000-0000-000000000000}"/>
          </ac:spMkLst>
        </pc:spChg>
      </pc:sldChg>
      <pc:sldChg chg="addSp modSp mod">
        <pc:chgData name="Rosa van de Velde" userId="182ed06c-4a39-4181-a8e3-7f2cf77f66ec" providerId="ADAL" clId="{FE7B0520-49B7-4A7F-9F64-D9AC84677A8B}" dt="2023-11-15T09:37:02.029" v="30" actId="255"/>
        <pc:sldMkLst>
          <pc:docMk/>
          <pc:sldMk cId="0" sldId="267"/>
        </pc:sldMkLst>
        <pc:spChg chg="mod">
          <ac:chgData name="Rosa van de Velde" userId="182ed06c-4a39-4181-a8e3-7f2cf77f66ec" providerId="ADAL" clId="{FE7B0520-49B7-4A7F-9F64-D9AC84677A8B}" dt="2023-11-15T09:35:23.259" v="0" actId="1076"/>
          <ac:spMkLst>
            <pc:docMk/>
            <pc:sldMk cId="0" sldId="267"/>
            <ac:spMk id="4" creationId="{00000000-0000-0000-0000-000000000000}"/>
          </ac:spMkLst>
        </pc:spChg>
        <pc:spChg chg="mod">
          <ac:chgData name="Rosa van de Velde" userId="182ed06c-4a39-4181-a8e3-7f2cf77f66ec" providerId="ADAL" clId="{FE7B0520-49B7-4A7F-9F64-D9AC84677A8B}" dt="2023-11-15T09:35:31.178" v="2" actId="1076"/>
          <ac:spMkLst>
            <pc:docMk/>
            <pc:sldMk cId="0" sldId="267"/>
            <ac:spMk id="5" creationId="{00000000-0000-0000-0000-000000000000}"/>
          </ac:spMkLst>
        </pc:spChg>
        <pc:spChg chg="mod">
          <ac:chgData name="Rosa van de Velde" userId="182ed06c-4a39-4181-a8e3-7f2cf77f66ec" providerId="ADAL" clId="{FE7B0520-49B7-4A7F-9F64-D9AC84677A8B}" dt="2023-11-15T09:35:27.341" v="1" actId="1076"/>
          <ac:spMkLst>
            <pc:docMk/>
            <pc:sldMk cId="0" sldId="267"/>
            <ac:spMk id="6" creationId="{00000000-0000-0000-0000-000000000000}"/>
          </ac:spMkLst>
        </pc:spChg>
        <pc:spChg chg="mod">
          <ac:chgData name="Rosa van de Velde" userId="182ed06c-4a39-4181-a8e3-7f2cf77f66ec" providerId="ADAL" clId="{FE7B0520-49B7-4A7F-9F64-D9AC84677A8B}" dt="2023-11-15T09:35:57.400" v="5" actId="1076"/>
          <ac:spMkLst>
            <pc:docMk/>
            <pc:sldMk cId="0" sldId="267"/>
            <ac:spMk id="7" creationId="{00000000-0000-0000-0000-000000000000}"/>
          </ac:spMkLst>
        </pc:spChg>
        <pc:spChg chg="mod">
          <ac:chgData name="Rosa van de Velde" userId="182ed06c-4a39-4181-a8e3-7f2cf77f66ec" providerId="ADAL" clId="{FE7B0520-49B7-4A7F-9F64-D9AC84677A8B}" dt="2023-11-15T09:37:02.029" v="30" actId="255"/>
          <ac:spMkLst>
            <pc:docMk/>
            <pc:sldMk cId="0" sldId="267"/>
            <ac:spMk id="8" creationId="{00000000-0000-0000-0000-000000000000}"/>
          </ac:spMkLst>
        </pc:spChg>
        <pc:picChg chg="add mod">
          <ac:chgData name="Rosa van de Velde" userId="182ed06c-4a39-4181-a8e3-7f2cf77f66ec" providerId="ADAL" clId="{FE7B0520-49B7-4A7F-9F64-D9AC84677A8B}" dt="2023-11-15T09:36:50.989" v="24" actId="1076"/>
          <ac:picMkLst>
            <pc:docMk/>
            <pc:sldMk cId="0" sldId="267"/>
            <ac:picMk id="10" creationId="{678B871D-8FA6-F8C0-B55F-B2DC03EF96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jobmbo.nl/JOB_animatie_2017(def).mp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hier voorbeelden van wat school met de resultaten van vorige edities heeft gedaan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02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Hier kan kort iets worden verteld over of door de studentenraad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406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portal.jobmbo.nl/JOB_animatie_2017(def).mp4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Oefening met wandelganggesprekken?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BQ4RAaWpGk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00463">
            <a:off x="-1624520" y="-500284"/>
            <a:ext cx="6784817" cy="4699114"/>
            <a:chOff x="0" y="0"/>
            <a:chExt cx="3429000" cy="2374900"/>
          </a:xfrm>
        </p:grpSpPr>
        <p:sp>
          <p:nvSpPr>
            <p:cNvPr id="3" name="Freeform 3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3"/>
              <a:stretch>
                <a:fillRect l="-2902" t="-10996" r="-2492" b="-11124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5" name="Freeform 5"/>
          <p:cNvSpPr/>
          <p:nvPr/>
        </p:nvSpPr>
        <p:spPr>
          <a:xfrm rot="-359892">
            <a:off x="-366264" y="63535"/>
            <a:ext cx="5119430" cy="4072674"/>
          </a:xfrm>
          <a:custGeom>
            <a:avLst/>
            <a:gdLst/>
            <a:ahLst/>
            <a:cxnLst/>
            <a:rect l="l" t="t" r="r" b="b"/>
            <a:pathLst>
              <a:path w="5119430" h="4072674">
                <a:moveTo>
                  <a:pt x="0" y="0"/>
                </a:moveTo>
                <a:lnTo>
                  <a:pt x="5119430" y="0"/>
                </a:lnTo>
                <a:lnTo>
                  <a:pt x="5119430" y="4072674"/>
                </a:lnTo>
                <a:lnTo>
                  <a:pt x="0" y="4072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2974903" y="7392346"/>
            <a:ext cx="4827842" cy="227640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4482970" y="482470"/>
            <a:ext cx="9322060" cy="9322060"/>
          </a:xfrm>
          <a:custGeom>
            <a:avLst/>
            <a:gdLst/>
            <a:ahLst/>
            <a:cxnLst/>
            <a:rect l="l" t="t" r="r" b="b"/>
            <a:pathLst>
              <a:path w="9322060" h="9322060">
                <a:moveTo>
                  <a:pt x="0" y="0"/>
                </a:moveTo>
                <a:lnTo>
                  <a:pt x="9322060" y="0"/>
                </a:lnTo>
                <a:lnTo>
                  <a:pt x="9322060" y="9322060"/>
                </a:lnTo>
                <a:lnTo>
                  <a:pt x="0" y="93220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3172983" y="7211426"/>
            <a:ext cx="4431682" cy="222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2"/>
              </a:lnSpc>
            </a:pPr>
            <a:r>
              <a:rPr lang="en-US" sz="11980">
                <a:solidFill>
                  <a:srgbClr val="FFFFFF"/>
                </a:solidFill>
                <a:latin typeface="Codec Pro ExtraBold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4163056" y="680197"/>
            <a:ext cx="9961887" cy="1785097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3536791" y="1271868"/>
            <a:ext cx="11214419" cy="649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4632" spc="231">
                <a:solidFill>
                  <a:srgbClr val="F2F4F3"/>
                </a:solidFill>
                <a:latin typeface="Montserrat Bold"/>
              </a:rPr>
              <a:t>EXTRA MODULES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4049" y="3136881"/>
            <a:ext cx="5926088" cy="509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0"/>
              </a:lnSpc>
            </a:pPr>
            <a:r>
              <a:rPr lang="en-US" sz="3637">
                <a:solidFill>
                  <a:srgbClr val="000000"/>
                </a:solidFill>
                <a:latin typeface="Montserrat Classic"/>
              </a:rPr>
              <a:t>Dit jaar zijn er extra modules toegevoegd, dit betekent dat je maximaal vijf extra vragen krijgt over één van de volgende onderwerpen (per student verschillend)</a:t>
            </a: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8300523" y="3162300"/>
          <a:ext cx="8460137" cy="5642961"/>
        </p:xfrm>
        <a:graphic>
          <a:graphicData uri="http://schemas.openxmlformats.org/drawingml/2006/table">
            <a:tbl>
              <a:tblPr/>
              <a:tblGrid>
                <a:gridCol w="4462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3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Burgerschap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LOB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3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Buitenlandervaring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Positie mbo-studenten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409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Passend onderwijs 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[Indien ondersteuningsbehoefte]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Stages [Indien stage &amp; BOL]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Leerwerkplek [BBL]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3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Studentenhuisvesting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Geldzaken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7388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Studentparticipatie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Montserrat Classic"/>
                        </a:rPr>
                        <a:t>Sociale veiligheid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49227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5358072" y="1226478"/>
            <a:ext cx="7571857" cy="1151156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7003650" y="1512245"/>
            <a:ext cx="4280701" cy="61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4305" spc="215">
                <a:solidFill>
                  <a:srgbClr val="F2F4F3"/>
                </a:solidFill>
                <a:latin typeface="Montserrat Bold"/>
              </a:rPr>
              <a:t>INLOGGEN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68200" y="3357251"/>
            <a:ext cx="4115827" cy="507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0"/>
              </a:lnSpc>
            </a:pP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Je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vult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je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achternaam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geboortedatum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en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geslacht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in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zoals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vermeld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op je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identiteitsbewijs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. </a:t>
            </a:r>
          </a:p>
          <a:p>
            <a:pPr>
              <a:lnSpc>
                <a:spcPts val="3130"/>
              </a:lnSpc>
            </a:pPr>
            <a:endParaRPr lang="en-US" sz="2609" dirty="0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3130"/>
              </a:lnSpc>
            </a:pP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Alleen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als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de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combinatie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van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achternaam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,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geboortedatum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en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geslacht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meer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dan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één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keer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voorkomt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wordt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er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ook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om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jouw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voornaam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en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 school </a:t>
            </a:r>
            <a:r>
              <a:rPr lang="en-US" sz="2609" dirty="0" err="1">
                <a:solidFill>
                  <a:srgbClr val="000000"/>
                </a:solidFill>
                <a:latin typeface="Montserrat Classic"/>
              </a:rPr>
              <a:t>gevraagd</a:t>
            </a:r>
            <a:r>
              <a:rPr lang="en-US" sz="2609" dirty="0">
                <a:solidFill>
                  <a:srgbClr val="000000"/>
                </a:solidFill>
                <a:latin typeface="Montserrat Classic"/>
              </a:rPr>
              <a:t>.  </a:t>
            </a:r>
          </a:p>
        </p:txBody>
      </p:sp>
      <p:pic>
        <p:nvPicPr>
          <p:cNvPr id="7" name="Onlinemedia 7" title="Inloggen JOB-monitor">
            <a:hlinkClick r:id="" action="ppaction://media"/>
            <a:extLst>
              <a:ext uri="{FF2B5EF4-FFF2-40B4-BE49-F238E27FC236}">
                <a16:creationId xmlns:a16="http://schemas.microsoft.com/office/drawing/2014/main" id="{ED85EB9B-E4C6-423E-ABB9-A4427F787A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38400" y="3471300"/>
            <a:ext cx="8619957" cy="48487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49227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5358071" y="771171"/>
            <a:ext cx="7571857" cy="1151156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AutoShape 5"/>
          <p:cNvSpPr/>
          <p:nvPr/>
        </p:nvSpPr>
        <p:spPr>
          <a:xfrm>
            <a:off x="2653191" y="2483186"/>
            <a:ext cx="12981615" cy="139287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6" name="TextBox 6"/>
          <p:cNvSpPr txBox="1"/>
          <p:nvPr/>
        </p:nvSpPr>
        <p:spPr>
          <a:xfrm>
            <a:off x="3634808" y="1037888"/>
            <a:ext cx="11018385" cy="61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4305" spc="215" dirty="0">
                <a:solidFill>
                  <a:srgbClr val="F2F4F3"/>
                </a:solidFill>
                <a:latin typeface="Montserrat Bold"/>
              </a:rPr>
              <a:t>INVULLEN MAAR!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34805" y="2870761"/>
            <a:ext cx="11018385" cy="617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4305" spc="215" dirty="0">
                <a:solidFill>
                  <a:srgbClr val="000000"/>
                </a:solidFill>
                <a:latin typeface="Montserrat Bold"/>
              </a:rPr>
              <a:t>WWW.JOBMBO.NL/MONITOR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99163" y="7531213"/>
            <a:ext cx="4379871" cy="23235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35"/>
              </a:lnSpc>
            </a:pP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Namens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 JOB, </a:t>
            </a: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jouw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 </a:t>
            </a: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studentenraad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 </a:t>
            </a: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en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 </a:t>
            </a: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jouw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 school </a:t>
            </a: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bedankt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 </a:t>
            </a: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voor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 het </a:t>
            </a:r>
            <a:r>
              <a:rPr lang="en-US" sz="2500" spc="215" dirty="0" err="1">
                <a:solidFill>
                  <a:srgbClr val="000000"/>
                </a:solidFill>
                <a:latin typeface="Montserrat Italics"/>
              </a:rPr>
              <a:t>invullen</a:t>
            </a:r>
            <a:r>
              <a:rPr lang="en-US" sz="2500" spc="215" dirty="0">
                <a:solidFill>
                  <a:srgbClr val="000000"/>
                </a:solidFill>
                <a:latin typeface="Montserrat Italics"/>
              </a:rPr>
              <a:t>!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78B871D-8FA6-F8C0-B55F-B2DC03EF9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041" y="4145833"/>
            <a:ext cx="4955912" cy="4955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604574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1415334" y="1028700"/>
            <a:ext cx="8525221" cy="520289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2655958" y="1786486"/>
            <a:ext cx="6043974" cy="3734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340" spc="267">
                <a:solidFill>
                  <a:srgbClr val="F2F4F3"/>
                </a:solidFill>
                <a:latin typeface="Montserrat Bold"/>
              </a:rPr>
              <a:t>WAT GOED DAT JE DE JOB-MONITOR 2024 GAAT INVULLEN! </a:t>
            </a:r>
          </a:p>
        </p:txBody>
      </p:sp>
      <p:sp>
        <p:nvSpPr>
          <p:cNvPr id="6" name="AutoShape 6"/>
          <p:cNvSpPr/>
          <p:nvPr/>
        </p:nvSpPr>
        <p:spPr>
          <a:xfrm>
            <a:off x="8699932" y="5143500"/>
            <a:ext cx="7710637" cy="41148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9533264" y="6100187"/>
            <a:ext cx="6043974" cy="224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en-US" sz="5340" spc="267">
                <a:solidFill>
                  <a:srgbClr val="000000"/>
                </a:solidFill>
                <a:latin typeface="Montserrat Bold"/>
              </a:rPr>
              <a:t>EERST NOG WAT EXTRA INFORMATIE...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358422" y="2832463"/>
            <a:ext cx="16929578" cy="552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</a:pPr>
            <a:r>
              <a:rPr lang="en-US" sz="4109">
                <a:solidFill>
                  <a:srgbClr val="000000"/>
                </a:solidFill>
                <a:latin typeface="Montserrat Classic"/>
              </a:rPr>
              <a:t>Dé landelijke jongerenorganisatie voor mbo-studenten </a:t>
            </a:r>
          </a:p>
          <a:p>
            <a:pPr>
              <a:lnSpc>
                <a:spcPts val="4930"/>
              </a:lnSpc>
            </a:pPr>
            <a:endParaRPr lang="en-US" sz="4109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4930"/>
              </a:lnSpc>
            </a:pPr>
            <a:r>
              <a:rPr lang="en-US" sz="4109">
                <a:solidFill>
                  <a:srgbClr val="000000"/>
                </a:solidFill>
                <a:latin typeface="Montserrat Classic"/>
              </a:rPr>
              <a:t>De stem van mbo-studenten in politiek, onderwijs en media</a:t>
            </a:r>
          </a:p>
          <a:p>
            <a:pPr>
              <a:lnSpc>
                <a:spcPts val="4930"/>
              </a:lnSpc>
            </a:pPr>
            <a:endParaRPr lang="en-US" sz="4109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4930"/>
              </a:lnSpc>
            </a:pPr>
            <a:r>
              <a:rPr lang="en-US" sz="4109">
                <a:solidFill>
                  <a:srgbClr val="000000"/>
                </a:solidFill>
                <a:latin typeface="Montserrat Classic"/>
              </a:rPr>
              <a:t>Elk jaar 5 bestuursleden die zelf mbo-student zijn </a:t>
            </a:r>
          </a:p>
          <a:p>
            <a:pPr>
              <a:lnSpc>
                <a:spcPts val="4930"/>
              </a:lnSpc>
            </a:pPr>
            <a:endParaRPr lang="en-US" sz="4109">
              <a:solidFill>
                <a:srgbClr val="000000"/>
              </a:solidFill>
              <a:latin typeface="Montserrat Classic"/>
            </a:endParaRPr>
          </a:p>
          <a:p>
            <a:pPr>
              <a:lnSpc>
                <a:spcPts val="4930"/>
              </a:lnSpc>
            </a:pPr>
            <a:r>
              <a:rPr lang="en-US" sz="4109">
                <a:solidFill>
                  <a:srgbClr val="000000"/>
                </a:solidFill>
                <a:latin typeface="Montserrat Classic"/>
              </a:rPr>
              <a:t>Klachten- en informatielijn</a:t>
            </a:r>
          </a:p>
          <a:p>
            <a:pPr>
              <a:lnSpc>
                <a:spcPts val="4690"/>
              </a:lnSpc>
            </a:pPr>
            <a:r>
              <a:rPr lang="en-US" sz="3909">
                <a:solidFill>
                  <a:srgbClr val="000000"/>
                </a:solidFill>
                <a:latin typeface="Montserrat Classic"/>
              </a:rPr>
              <a:t> </a:t>
            </a:r>
          </a:p>
          <a:p>
            <a:pPr>
              <a:lnSpc>
                <a:spcPts val="4690"/>
              </a:lnSpc>
            </a:pPr>
            <a:endParaRPr lang="en-US" sz="3909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098566" y="660068"/>
            <a:ext cx="7470945" cy="1757461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363658" y="2856089"/>
            <a:ext cx="665042" cy="665042"/>
          </a:xfrm>
          <a:custGeom>
            <a:avLst/>
            <a:gdLst/>
            <a:ahLst/>
            <a:cxnLst/>
            <a:rect l="l" t="t" r="r" b="b"/>
            <a:pathLst>
              <a:path w="665042" h="665042">
                <a:moveTo>
                  <a:pt x="0" y="0"/>
                </a:moveTo>
                <a:lnTo>
                  <a:pt x="665042" y="0"/>
                </a:lnTo>
                <a:lnTo>
                  <a:pt x="665042" y="665042"/>
                </a:lnTo>
                <a:lnTo>
                  <a:pt x="0" y="665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363658" y="4074917"/>
            <a:ext cx="665042" cy="665042"/>
          </a:xfrm>
          <a:custGeom>
            <a:avLst/>
            <a:gdLst/>
            <a:ahLst/>
            <a:cxnLst/>
            <a:rect l="l" t="t" r="r" b="b"/>
            <a:pathLst>
              <a:path w="665042" h="665042">
                <a:moveTo>
                  <a:pt x="0" y="0"/>
                </a:moveTo>
                <a:lnTo>
                  <a:pt x="665042" y="0"/>
                </a:lnTo>
                <a:lnTo>
                  <a:pt x="665042" y="665042"/>
                </a:lnTo>
                <a:lnTo>
                  <a:pt x="0" y="665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363658" y="5292409"/>
            <a:ext cx="665042" cy="665042"/>
          </a:xfrm>
          <a:custGeom>
            <a:avLst/>
            <a:gdLst/>
            <a:ahLst/>
            <a:cxnLst/>
            <a:rect l="l" t="t" r="r" b="b"/>
            <a:pathLst>
              <a:path w="665042" h="665042">
                <a:moveTo>
                  <a:pt x="0" y="0"/>
                </a:moveTo>
                <a:lnTo>
                  <a:pt x="665042" y="0"/>
                </a:lnTo>
                <a:lnTo>
                  <a:pt x="665042" y="665043"/>
                </a:lnTo>
                <a:lnTo>
                  <a:pt x="0" y="6650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363658" y="6509902"/>
            <a:ext cx="665042" cy="665042"/>
          </a:xfrm>
          <a:custGeom>
            <a:avLst/>
            <a:gdLst/>
            <a:ahLst/>
            <a:cxnLst/>
            <a:rect l="l" t="t" r="r" b="b"/>
            <a:pathLst>
              <a:path w="665042" h="665042">
                <a:moveTo>
                  <a:pt x="0" y="0"/>
                </a:moveTo>
                <a:lnTo>
                  <a:pt x="665042" y="0"/>
                </a:lnTo>
                <a:lnTo>
                  <a:pt x="665042" y="665042"/>
                </a:lnTo>
                <a:lnTo>
                  <a:pt x="0" y="665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200463">
            <a:off x="10957887" y="5797574"/>
            <a:ext cx="6938402" cy="4805486"/>
            <a:chOff x="0" y="0"/>
            <a:chExt cx="3429000" cy="2374900"/>
          </a:xfrm>
        </p:grpSpPr>
        <p:sp>
          <p:nvSpPr>
            <p:cNvPr id="11" name="Freeform 11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5"/>
              <a:stretch>
                <a:fillRect t="-334" b="-334"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6"/>
              <a:stretch>
                <a:fillRect l="-2902" t="-10996" r="-2492" b="-11124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9913" y="1265456"/>
            <a:ext cx="16027050" cy="73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5232" spc="261">
                <a:solidFill>
                  <a:srgbClr val="F2F4F3"/>
                </a:solidFill>
                <a:latin typeface="Montserrat Bold"/>
              </a:rPr>
              <a:t>WAT IS JOBMBO?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944341" y="660068"/>
            <a:ext cx="11482747" cy="1757461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AutoShape 5"/>
          <p:cNvSpPr/>
          <p:nvPr/>
        </p:nvSpPr>
        <p:spPr>
          <a:xfrm>
            <a:off x="6404959" y="7865427"/>
            <a:ext cx="11482747" cy="1757461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4888051" y="7291953"/>
            <a:ext cx="2301311" cy="2301311"/>
          </a:xfrm>
          <a:custGeom>
            <a:avLst/>
            <a:gdLst/>
            <a:ahLst/>
            <a:cxnLst/>
            <a:rect l="l" t="t" r="r" b="b"/>
            <a:pathLst>
              <a:path w="2301311" h="2301311">
                <a:moveTo>
                  <a:pt x="0" y="0"/>
                </a:moveTo>
                <a:lnTo>
                  <a:pt x="2301311" y="0"/>
                </a:lnTo>
                <a:lnTo>
                  <a:pt x="2301311" y="2301311"/>
                </a:lnTo>
                <a:lnTo>
                  <a:pt x="0" y="2301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679211" y="2796153"/>
            <a:ext cx="16929578" cy="449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776" lvl="1" indent="-400388">
              <a:lnSpc>
                <a:spcPts val="4450"/>
              </a:lnSpc>
              <a:buFont typeface="Arial"/>
              <a:buChar char="•"/>
            </a:pPr>
            <a:r>
              <a:rPr lang="en-US" sz="3709">
                <a:solidFill>
                  <a:srgbClr val="000000"/>
                </a:solidFill>
                <a:latin typeface="Montserrat Classic"/>
              </a:rPr>
              <a:t>Om het oordeel van studenten in kaart te brengen, wordt elke twee jaar de JOB-monitor afgenomen </a:t>
            </a:r>
          </a:p>
          <a:p>
            <a:pPr>
              <a:lnSpc>
                <a:spcPts val="4450"/>
              </a:lnSpc>
            </a:pPr>
            <a:endParaRPr lang="en-US" sz="3709">
              <a:solidFill>
                <a:srgbClr val="000000"/>
              </a:solidFill>
              <a:latin typeface="Montserrat Classic"/>
            </a:endParaRPr>
          </a:p>
          <a:p>
            <a:pPr marL="800776" lvl="1" indent="-400388">
              <a:lnSpc>
                <a:spcPts val="4450"/>
              </a:lnSpc>
              <a:buFont typeface="Arial"/>
              <a:buChar char="•"/>
            </a:pPr>
            <a:r>
              <a:rPr lang="en-US" sz="3709">
                <a:solidFill>
                  <a:srgbClr val="000000"/>
                </a:solidFill>
                <a:latin typeface="Montserrat Classic"/>
              </a:rPr>
              <a:t>Dit is een anonieme vragenlijst waarin je kan laten weten hoe je over jouw school denkt, zodat het onderwijs kan worden verbeterd! </a:t>
            </a:r>
          </a:p>
          <a:p>
            <a:pPr>
              <a:lnSpc>
                <a:spcPts val="4450"/>
              </a:lnSpc>
            </a:pPr>
            <a:endParaRPr lang="en-US" sz="3709">
              <a:solidFill>
                <a:srgbClr val="000000"/>
              </a:solidFill>
              <a:latin typeface="Montserrat Classic"/>
            </a:endParaRPr>
          </a:p>
          <a:p>
            <a:pPr marL="800776" lvl="1" indent="-400388">
              <a:lnSpc>
                <a:spcPts val="4450"/>
              </a:lnSpc>
              <a:buFont typeface="Arial"/>
              <a:buChar char="•"/>
            </a:pPr>
            <a:r>
              <a:rPr lang="en-US" sz="3709">
                <a:solidFill>
                  <a:srgbClr val="000000"/>
                </a:solidFill>
                <a:latin typeface="Montserrat Classic"/>
              </a:rPr>
              <a:t>In 2022 vulden 224.212 studenten de JOB-monitor in, dat is 44,5% van alle mbo-studenten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9913" y="1265456"/>
            <a:ext cx="16027050" cy="739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5"/>
              </a:lnSpc>
            </a:pPr>
            <a:r>
              <a:rPr lang="en-US" sz="5232" spc="261">
                <a:solidFill>
                  <a:srgbClr val="F2F4F3"/>
                </a:solidFill>
                <a:latin typeface="Montserrat Bold"/>
              </a:rPr>
              <a:t>WAT IS DE JOB-MONITOR?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77920" y="8124192"/>
            <a:ext cx="11136824" cy="128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  <a:spcBef>
                <a:spcPct val="0"/>
              </a:spcBef>
            </a:pPr>
            <a:r>
              <a:rPr lang="en-US" sz="4632" spc="231">
                <a:solidFill>
                  <a:srgbClr val="000000"/>
                </a:solidFill>
                <a:latin typeface="Montserrat"/>
              </a:rPr>
              <a:t>Zorg dat jouw stem niet verloren gaat en vul de monitor in!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679211" y="3609228"/>
            <a:ext cx="16929578" cy="472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3955" lvl="1" indent="-421977">
              <a:lnSpc>
                <a:spcPts val="4690"/>
              </a:lnSpc>
              <a:buFont typeface="Arial"/>
              <a:buChar char="•"/>
            </a:pPr>
            <a:r>
              <a:rPr lang="en-US" sz="3909">
                <a:solidFill>
                  <a:srgbClr val="000000"/>
                </a:solidFill>
                <a:latin typeface="Montserrat Classic"/>
              </a:rPr>
              <a:t>Jouw school en studentenraad hebben op deze manier zicht op wat er goed en slecht gaat. Zo kan er samen worden gewerkt aan het verbeteren van het onderwijs. </a:t>
            </a:r>
          </a:p>
          <a:p>
            <a:pPr>
              <a:lnSpc>
                <a:spcPts val="4690"/>
              </a:lnSpc>
            </a:pPr>
            <a:endParaRPr lang="en-US" sz="3909">
              <a:solidFill>
                <a:srgbClr val="000000"/>
              </a:solidFill>
              <a:latin typeface="Montserrat Classic"/>
            </a:endParaRPr>
          </a:p>
          <a:p>
            <a:pPr marL="843955" lvl="1" indent="-421977">
              <a:lnSpc>
                <a:spcPts val="4690"/>
              </a:lnSpc>
              <a:buFont typeface="Arial"/>
              <a:buChar char="•"/>
            </a:pPr>
            <a:r>
              <a:rPr lang="en-US" sz="3909">
                <a:solidFill>
                  <a:srgbClr val="000000"/>
                </a:solidFill>
                <a:latin typeface="Montserrat Classic"/>
              </a:rPr>
              <a:t>JOB heeft zo een goed beeld van de kwaliteit van het mbo-onderwijs in Nederland. Daarmee kan JOB naar de politiek stappen. </a:t>
            </a:r>
          </a:p>
          <a:p>
            <a:pPr>
              <a:lnSpc>
                <a:spcPts val="4690"/>
              </a:lnSpc>
            </a:pPr>
            <a:endParaRPr lang="en-US" sz="3909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814269" y="1028700"/>
            <a:ext cx="10659461" cy="1757461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3926385" y="1287465"/>
            <a:ext cx="10435231" cy="128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4632" spc="231">
                <a:solidFill>
                  <a:srgbClr val="F2F4F3"/>
                </a:solidFill>
                <a:latin typeface="Montserrat Bold"/>
              </a:rPr>
              <a:t>WAT GEBEURT ER MET DE RESULTATEN?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650618" y="3619500"/>
            <a:ext cx="11003327" cy="30480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0876133" y="1437567"/>
            <a:ext cx="7411867" cy="7411867"/>
          </a:xfrm>
          <a:custGeom>
            <a:avLst/>
            <a:gdLst/>
            <a:ahLst/>
            <a:cxnLst/>
            <a:rect l="l" t="t" r="r" b="b"/>
            <a:pathLst>
              <a:path w="7411867" h="7411867">
                <a:moveTo>
                  <a:pt x="0" y="0"/>
                </a:moveTo>
                <a:lnTo>
                  <a:pt x="7411867" y="0"/>
                </a:lnTo>
                <a:lnTo>
                  <a:pt x="7411867" y="7411866"/>
                </a:lnTo>
                <a:lnTo>
                  <a:pt x="0" y="7411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39524" y="4253977"/>
            <a:ext cx="10225515" cy="181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5"/>
              </a:lnSpc>
            </a:pPr>
            <a:r>
              <a:rPr lang="en-US" sz="4332" spc="216">
                <a:solidFill>
                  <a:srgbClr val="F2F4F3"/>
                </a:solidFill>
                <a:latin typeface="Montserrat Bold"/>
              </a:rPr>
              <a:t>WAT IS ER OP SCHOOL GEBEURD MET DE RESULTATEN UIT DE VORIGE MONITOR?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3264254" y="1638300"/>
            <a:ext cx="11759491" cy="3048000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6732894" y="5143500"/>
            <a:ext cx="4822213" cy="4822213"/>
          </a:xfrm>
          <a:custGeom>
            <a:avLst/>
            <a:gdLst/>
            <a:ahLst/>
            <a:cxnLst/>
            <a:rect l="l" t="t" r="r" b="b"/>
            <a:pathLst>
              <a:path w="4822213" h="4822213">
                <a:moveTo>
                  <a:pt x="0" y="0"/>
                </a:moveTo>
                <a:lnTo>
                  <a:pt x="4822212" y="0"/>
                </a:lnTo>
                <a:lnTo>
                  <a:pt x="4822212" y="4822213"/>
                </a:lnTo>
                <a:lnTo>
                  <a:pt x="0" y="48222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3536791" y="2542335"/>
            <a:ext cx="11214419" cy="1287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4632" spc="231">
                <a:solidFill>
                  <a:srgbClr val="F2F4F3"/>
                </a:solidFill>
                <a:latin typeface="Montserrat Bold"/>
              </a:rPr>
              <a:t>WAT DOET DE STUDENTENRAAD?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6732894" y="1028700"/>
            <a:ext cx="4822213" cy="1785097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3536791" y="1620371"/>
            <a:ext cx="11214419" cy="649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4632" spc="231">
                <a:solidFill>
                  <a:srgbClr val="F2F4F3"/>
                </a:solidFill>
                <a:latin typeface="Montserrat Bold"/>
              </a:rPr>
              <a:t>PANEL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41529" y="3162300"/>
            <a:ext cx="15804942" cy="531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3955" lvl="1" indent="-421977">
              <a:lnSpc>
                <a:spcPts val="4690"/>
              </a:lnSpc>
              <a:buFont typeface="Arial"/>
              <a:buChar char="•"/>
            </a:pPr>
            <a:r>
              <a:rPr lang="en-US" sz="3909">
                <a:solidFill>
                  <a:srgbClr val="000000"/>
                </a:solidFill>
                <a:latin typeface="Montserrat Classic"/>
              </a:rPr>
              <a:t>Laatste vraag van de JOB-monitor gaat over of je deel wilt nemen aan het panel van JOB</a:t>
            </a:r>
          </a:p>
          <a:p>
            <a:pPr>
              <a:lnSpc>
                <a:spcPts val="4690"/>
              </a:lnSpc>
            </a:pPr>
            <a:endParaRPr lang="en-US" sz="3909">
              <a:solidFill>
                <a:srgbClr val="000000"/>
              </a:solidFill>
              <a:latin typeface="Montserrat Classic"/>
            </a:endParaRPr>
          </a:p>
          <a:p>
            <a:pPr marL="843955" lvl="1" indent="-421977">
              <a:lnSpc>
                <a:spcPts val="4690"/>
              </a:lnSpc>
              <a:buFont typeface="Arial"/>
              <a:buChar char="•"/>
            </a:pPr>
            <a:r>
              <a:rPr lang="en-US" sz="3909">
                <a:solidFill>
                  <a:srgbClr val="000000"/>
                </a:solidFill>
                <a:latin typeface="Montserrat Classic"/>
              </a:rPr>
              <a:t>Je krijgt dan een paar keer per jaar de uitnodiging om deel te nemen aan een korte vragenlijst, zodat we jouw mening horen over onderwerpen die op dat moment belangrijk zijn</a:t>
            </a:r>
          </a:p>
          <a:p>
            <a:pPr>
              <a:lnSpc>
                <a:spcPts val="4690"/>
              </a:lnSpc>
            </a:pPr>
            <a:endParaRPr lang="en-US" sz="3909">
              <a:solidFill>
                <a:srgbClr val="000000"/>
              </a:solidFill>
              <a:latin typeface="Montserrat Classic"/>
            </a:endParaRPr>
          </a:p>
          <a:p>
            <a:pPr marL="843955" lvl="1" indent="-421977">
              <a:lnSpc>
                <a:spcPts val="4690"/>
              </a:lnSpc>
              <a:buFont typeface="Arial"/>
              <a:buChar char="•"/>
            </a:pPr>
            <a:r>
              <a:rPr lang="en-US" sz="3909">
                <a:solidFill>
                  <a:srgbClr val="000000"/>
                </a:solidFill>
                <a:latin typeface="Montserrat Classic"/>
              </a:rPr>
              <a:t>Vul bij de vraag over het panel je e-mailadres in als je wilt deelnemen aan het JOB-panel!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295395">
            <a:off x="4815471" y="-3328333"/>
            <a:ext cx="20013609" cy="7296436"/>
          </a:xfrm>
          <a:custGeom>
            <a:avLst/>
            <a:gdLst/>
            <a:ahLst/>
            <a:cxnLst/>
            <a:rect l="l" t="t" r="r" b="b"/>
            <a:pathLst>
              <a:path w="20013609" h="7296436">
                <a:moveTo>
                  <a:pt x="0" y="0"/>
                </a:moveTo>
                <a:lnTo>
                  <a:pt x="20013609" y="0"/>
                </a:lnTo>
                <a:lnTo>
                  <a:pt x="20013609" y="7296437"/>
                </a:lnTo>
                <a:lnTo>
                  <a:pt x="0" y="7296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1319056">
            <a:off x="-2380434" y="7170990"/>
            <a:ext cx="23048869" cy="8403012"/>
          </a:xfrm>
          <a:custGeom>
            <a:avLst/>
            <a:gdLst/>
            <a:ahLst/>
            <a:cxnLst/>
            <a:rect l="l" t="t" r="r" b="b"/>
            <a:pathLst>
              <a:path w="23048869" h="8403012">
                <a:moveTo>
                  <a:pt x="0" y="0"/>
                </a:moveTo>
                <a:lnTo>
                  <a:pt x="23048868" y="0"/>
                </a:lnTo>
                <a:lnTo>
                  <a:pt x="23048868" y="8403013"/>
                </a:lnTo>
                <a:lnTo>
                  <a:pt x="0" y="8403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99" b="-249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4212472" y="1028700"/>
            <a:ext cx="9961887" cy="1785097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4212472" y="5876925"/>
            <a:ext cx="4395226" cy="2950498"/>
          </a:xfrm>
          <a:custGeom>
            <a:avLst/>
            <a:gdLst/>
            <a:ahLst/>
            <a:cxnLst/>
            <a:rect l="l" t="t" r="r" b="b"/>
            <a:pathLst>
              <a:path w="4395226" h="2950498">
                <a:moveTo>
                  <a:pt x="0" y="0"/>
                </a:moveTo>
                <a:lnTo>
                  <a:pt x="4395227" y="0"/>
                </a:lnTo>
                <a:lnTo>
                  <a:pt x="4395227" y="2950498"/>
                </a:lnTo>
                <a:lnTo>
                  <a:pt x="0" y="2950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9222" b="-3327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9684950" y="5876925"/>
            <a:ext cx="4489410" cy="2950498"/>
          </a:xfrm>
          <a:custGeom>
            <a:avLst/>
            <a:gdLst/>
            <a:ahLst/>
            <a:cxnLst/>
            <a:rect l="l" t="t" r="r" b="b"/>
            <a:pathLst>
              <a:path w="4489410" h="2950498">
                <a:moveTo>
                  <a:pt x="0" y="0"/>
                </a:moveTo>
                <a:lnTo>
                  <a:pt x="4489410" y="0"/>
                </a:lnTo>
                <a:lnTo>
                  <a:pt x="4489410" y="2950498"/>
                </a:lnTo>
                <a:lnTo>
                  <a:pt x="0" y="29504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3991" b="-3541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3536791" y="1620371"/>
            <a:ext cx="11214419" cy="649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5"/>
              </a:lnSpc>
            </a:pPr>
            <a:r>
              <a:rPr lang="en-US" sz="4632" spc="231">
                <a:solidFill>
                  <a:srgbClr val="F2F4F3"/>
                </a:solidFill>
                <a:latin typeface="Montserrat Bold"/>
              </a:rPr>
              <a:t>ANTWOORDEN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4091" y="3162300"/>
            <a:ext cx="9139819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0"/>
              </a:lnSpc>
            </a:pP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Sommige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vragen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zijn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niet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op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jou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van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toepassing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of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wil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je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misschien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liever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niet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beantwoorden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, in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zulke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gevallen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vind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je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onderaan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een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</a:t>
            </a:r>
            <a:r>
              <a:rPr lang="en-US" sz="3909" dirty="0" err="1">
                <a:solidFill>
                  <a:srgbClr val="000000"/>
                </a:solidFill>
                <a:latin typeface="Montserrat Classic"/>
              </a:rPr>
              <a:t>aparte</a:t>
            </a:r>
            <a:r>
              <a:rPr lang="en-US" sz="3909" dirty="0">
                <a:solidFill>
                  <a:srgbClr val="000000"/>
                </a:solidFill>
                <a:latin typeface="Montserrat Classic"/>
              </a:rPr>
              <a:t> knop: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D715828EBF0459AC3E1B600B7EA4A" ma:contentTypeVersion="7" ma:contentTypeDescription="Een nieuw document maken." ma:contentTypeScope="" ma:versionID="29ea6e75a1b19e24f1d7dc0e2e1a4683">
  <xsd:schema xmlns:xsd="http://www.w3.org/2001/XMLSchema" xmlns:xs="http://www.w3.org/2001/XMLSchema" xmlns:p="http://schemas.microsoft.com/office/2006/metadata/properties" xmlns:ns2="152cec79-254b-4917-8d47-97424b95e264" targetNamespace="http://schemas.microsoft.com/office/2006/metadata/properties" ma:root="true" ma:fieldsID="1baf4a22d1fd84a27afac7832fdd282b" ns2:_="">
    <xsd:import namespace="152cec79-254b-4917-8d47-97424b95e2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cec79-254b-4917-8d47-97424b95e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6B4106-6BAA-4FD0-A62D-A9E09C300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cec79-254b-4917-8d47-97424b95e2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31B81-5C8F-4530-9613-9E3AD4E1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6AF76-4DD4-45CB-8FAE-F8665C5F20D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471</Words>
  <Application>Microsoft Office PowerPoint</Application>
  <PresentationFormat>Aangepast</PresentationFormat>
  <Paragraphs>66</Paragraphs>
  <Slides>12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Montserrat Classic</vt:lpstr>
      <vt:lpstr>Calibri</vt:lpstr>
      <vt:lpstr>Codec Pro ExtraBold</vt:lpstr>
      <vt:lpstr>Montserrat Bold</vt:lpstr>
      <vt:lpstr>Arial</vt:lpstr>
      <vt:lpstr>Montserrat Italics</vt:lpstr>
      <vt:lpstr>Montserrat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Afname JOB-monitor 2024</dc:title>
  <cp:lastModifiedBy>Rosa van de Velde</cp:lastModifiedBy>
  <cp:revision>2</cp:revision>
  <dcterms:created xsi:type="dcterms:W3CDTF">2006-08-16T00:00:00Z</dcterms:created>
  <dcterms:modified xsi:type="dcterms:W3CDTF">2024-01-11T08:29:49Z</dcterms:modified>
  <dc:identifier>DAFuaam1qKI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0x0101009B3D715828EBF0459AC3E1B600B7EA4A</vt:lpwstr>
  </property>
  <property fmtid="{D5CDD505-2E9C-101B-9397-08002B2CF9AE}" pid="3" name="Order">
    <vt:r8>282800</vt:r8>
  </property>
</Properties>
</file>