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rchivo" panose="020B0604020202020204" charset="0"/>
      <p:regular r:id="rId15"/>
    </p:embeddedFont>
    <p:embeddedFont>
      <p:font typeface="Archivo Expanded Heavy" panose="020B0604020202020204" charset="0"/>
      <p:regular r:id="rId16"/>
    </p:embeddedFont>
    <p:embeddedFont>
      <p:font typeface="Archivo Semi-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9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LtQ7D7jPCB8?feature=oembed" TargetMode="External"/><Relationship Id="rId5" Type="http://schemas.openxmlformats.org/officeDocument/2006/relationships/image" Target="../media/image1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GXPE1rhtlPE?feature=oembe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flipV="1">
            <a:off x="0" y="7344263"/>
            <a:ext cx="5783498" cy="2942737"/>
          </a:xfrm>
          <a:custGeom>
            <a:avLst/>
            <a:gdLst/>
            <a:ahLst/>
            <a:cxnLst/>
            <a:rect l="l" t="t" r="r" b="b"/>
            <a:pathLst>
              <a:path w="5783498" h="2942737">
                <a:moveTo>
                  <a:pt x="0" y="2942737"/>
                </a:moveTo>
                <a:lnTo>
                  <a:pt x="5783498" y="2942737"/>
                </a:lnTo>
                <a:lnTo>
                  <a:pt x="5783498" y="0"/>
                </a:lnTo>
                <a:lnTo>
                  <a:pt x="0" y="0"/>
                </a:lnTo>
                <a:lnTo>
                  <a:pt x="0" y="2942737"/>
                </a:lnTo>
                <a:close/>
              </a:path>
            </a:pathLst>
          </a:custGeom>
          <a:blipFill>
            <a:blip r:embed="rId2"/>
            <a:stretch>
              <a:fillRect/>
            </a:stretch>
          </a:blipFill>
        </p:spPr>
        <p:txBody>
          <a:bodyPr/>
          <a:lstStyle/>
          <a:p>
            <a:endParaRPr lang="nl-NL"/>
          </a:p>
        </p:txBody>
      </p:sp>
      <p:sp>
        <p:nvSpPr>
          <p:cNvPr id="3" name="Freeform 3"/>
          <p:cNvSpPr/>
          <p:nvPr/>
        </p:nvSpPr>
        <p:spPr>
          <a:xfrm>
            <a:off x="5892017" y="-1612639"/>
            <a:ext cx="6503967" cy="6503967"/>
          </a:xfrm>
          <a:custGeom>
            <a:avLst/>
            <a:gdLst/>
            <a:ahLst/>
            <a:cxnLst/>
            <a:rect l="l" t="t" r="r" b="b"/>
            <a:pathLst>
              <a:path w="6503967" h="6503967">
                <a:moveTo>
                  <a:pt x="0" y="0"/>
                </a:moveTo>
                <a:lnTo>
                  <a:pt x="6503966" y="0"/>
                </a:lnTo>
                <a:lnTo>
                  <a:pt x="6503966" y="6503967"/>
                </a:lnTo>
                <a:lnTo>
                  <a:pt x="0" y="6503967"/>
                </a:lnTo>
                <a:lnTo>
                  <a:pt x="0" y="0"/>
                </a:lnTo>
                <a:close/>
              </a:path>
            </a:pathLst>
          </a:custGeom>
          <a:blipFill>
            <a:blip r:embed="rId3"/>
            <a:stretch>
              <a:fillRect/>
            </a:stretch>
          </a:blipFill>
        </p:spPr>
        <p:txBody>
          <a:bodyPr/>
          <a:lstStyle/>
          <a:p>
            <a:endParaRPr lang="nl-NL"/>
          </a:p>
        </p:txBody>
      </p:sp>
      <p:sp>
        <p:nvSpPr>
          <p:cNvPr id="4" name="Freeform 4"/>
          <p:cNvSpPr/>
          <p:nvPr/>
        </p:nvSpPr>
        <p:spPr>
          <a:xfrm rot="-5400000">
            <a:off x="8733019" y="1843459"/>
            <a:ext cx="12997864" cy="6600083"/>
          </a:xfrm>
          <a:custGeom>
            <a:avLst/>
            <a:gdLst/>
            <a:ahLst/>
            <a:cxnLst/>
            <a:rect l="l" t="t" r="r" b="b"/>
            <a:pathLst>
              <a:path w="12997864" h="6600083">
                <a:moveTo>
                  <a:pt x="0" y="0"/>
                </a:moveTo>
                <a:lnTo>
                  <a:pt x="12997864" y="0"/>
                </a:lnTo>
                <a:lnTo>
                  <a:pt x="12997864" y="6600082"/>
                </a:lnTo>
                <a:lnTo>
                  <a:pt x="0" y="6600082"/>
                </a:lnTo>
                <a:lnTo>
                  <a:pt x="0" y="0"/>
                </a:lnTo>
                <a:close/>
              </a:path>
            </a:pathLst>
          </a:custGeom>
          <a:blipFill>
            <a:blip r:embed="rId4"/>
            <a:stretch>
              <a:fillRect/>
            </a:stretch>
          </a:blipFill>
        </p:spPr>
        <p:txBody>
          <a:bodyPr/>
          <a:lstStyle/>
          <a:p>
            <a:endParaRPr lang="nl-NL"/>
          </a:p>
        </p:txBody>
      </p:sp>
      <p:sp>
        <p:nvSpPr>
          <p:cNvPr id="5" name="TextBox 5"/>
          <p:cNvSpPr txBox="1"/>
          <p:nvPr/>
        </p:nvSpPr>
        <p:spPr>
          <a:xfrm>
            <a:off x="4199557" y="723121"/>
            <a:ext cx="9888885" cy="6591248"/>
          </a:xfrm>
          <a:prstGeom prst="rect">
            <a:avLst/>
          </a:prstGeom>
        </p:spPr>
        <p:txBody>
          <a:bodyPr lIns="0" tIns="0" rIns="0" bIns="0" rtlCol="0" anchor="t">
            <a:spAutoFit/>
          </a:bodyPr>
          <a:lstStyle/>
          <a:p>
            <a:pPr algn="ctr">
              <a:lnSpc>
                <a:spcPts val="8074"/>
              </a:lnSpc>
            </a:pPr>
            <a:r>
              <a:rPr lang="en-US" sz="9728" b="1" dirty="0">
                <a:solidFill>
                  <a:srgbClr val="0F296D"/>
                </a:solidFill>
                <a:latin typeface="Archivo Expanded Heavy"/>
                <a:ea typeface="Archivo Expanded Heavy"/>
                <a:cs typeface="Archivo Expanded Heavy"/>
                <a:sym typeface="Archivo Expanded Heavy"/>
              </a:rPr>
              <a:t>WAT VIND </a:t>
            </a:r>
          </a:p>
          <a:p>
            <a:pPr algn="ctr">
              <a:lnSpc>
                <a:spcPts val="26911"/>
              </a:lnSpc>
            </a:pPr>
            <a:r>
              <a:rPr lang="en-US" sz="27000" b="1" dirty="0">
                <a:solidFill>
                  <a:srgbClr val="0F296D"/>
                </a:solidFill>
                <a:latin typeface="Archivo Expanded Heavy"/>
                <a:ea typeface="Archivo Expanded Heavy"/>
                <a:cs typeface="Archivo Expanded Heavy"/>
                <a:sym typeface="Archivo Expanded Heavy"/>
              </a:rPr>
              <a:t>JIJ</a:t>
            </a:r>
            <a:r>
              <a:rPr lang="en-US" sz="32422" b="1" dirty="0">
                <a:solidFill>
                  <a:srgbClr val="0F296D"/>
                </a:solidFill>
                <a:latin typeface="Archivo Expanded Heavy"/>
                <a:ea typeface="Archivo Expanded Heavy"/>
                <a:cs typeface="Archivo Expanded Heavy"/>
                <a:sym typeface="Archivo Expanded Heavy"/>
              </a:rPr>
              <a:t> </a:t>
            </a:r>
          </a:p>
          <a:p>
            <a:pPr algn="ctr">
              <a:lnSpc>
                <a:spcPts val="8074"/>
              </a:lnSpc>
            </a:pPr>
            <a:r>
              <a:rPr lang="en-US" sz="9728" b="1" dirty="0">
                <a:solidFill>
                  <a:srgbClr val="0F296D"/>
                </a:solidFill>
                <a:latin typeface="Archivo Expanded Heavy"/>
                <a:ea typeface="Archivo Expanded Heavy"/>
                <a:cs typeface="Archivo Expanded Heavy"/>
                <a:sym typeface="Archivo Expanded Heavy"/>
              </a:rPr>
              <a:t>VAN JE </a:t>
            </a:r>
          </a:p>
          <a:p>
            <a:pPr algn="ctr">
              <a:lnSpc>
                <a:spcPts val="8074"/>
              </a:lnSpc>
            </a:pPr>
            <a:r>
              <a:rPr lang="en-US" sz="9728" b="1" dirty="0">
                <a:solidFill>
                  <a:srgbClr val="0F296D"/>
                </a:solidFill>
                <a:latin typeface="Archivo Expanded Heavy"/>
                <a:ea typeface="Archivo Expanded Heavy"/>
                <a:cs typeface="Archivo Expanded Heavy"/>
                <a:sym typeface="Archivo Expanded Heavy"/>
              </a:rPr>
              <a:t>OPLEIDING?</a:t>
            </a:r>
          </a:p>
        </p:txBody>
      </p:sp>
      <p:sp>
        <p:nvSpPr>
          <p:cNvPr id="6" name="TextBox 6"/>
          <p:cNvSpPr txBox="1"/>
          <p:nvPr/>
        </p:nvSpPr>
        <p:spPr>
          <a:xfrm>
            <a:off x="3254423" y="7672683"/>
            <a:ext cx="11779151" cy="1142948"/>
          </a:xfrm>
          <a:prstGeom prst="rect">
            <a:avLst/>
          </a:prstGeom>
        </p:spPr>
        <p:txBody>
          <a:bodyPr lIns="0" tIns="0" rIns="0" bIns="0" rtlCol="0" anchor="t">
            <a:spAutoFit/>
          </a:bodyPr>
          <a:lstStyle/>
          <a:p>
            <a:pPr algn="ctr">
              <a:lnSpc>
                <a:spcPts val="8074"/>
              </a:lnSpc>
            </a:pPr>
            <a:r>
              <a:rPr lang="en-US" sz="9728" b="1" dirty="0">
                <a:solidFill>
                  <a:srgbClr val="FFFFFF"/>
                </a:solidFill>
                <a:latin typeface="Archivo Expanded Heavy"/>
                <a:ea typeface="Archivo Expanded Heavy"/>
                <a:cs typeface="Archivo Expanded Heavy"/>
                <a:sym typeface="Archivo Expanded Heavy"/>
              </a:rPr>
              <a:t>JOB-MONITOR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3"/>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4"/>
            <a:stretch>
              <a:fillRect/>
            </a:stretch>
          </a:blipFill>
        </p:spPr>
        <p:txBody>
          <a:bodyPr/>
          <a:lstStyle/>
          <a:p>
            <a:endParaRPr lang="nl-NL"/>
          </a:p>
        </p:txBody>
      </p:sp>
      <p:sp>
        <p:nvSpPr>
          <p:cNvPr id="4" name="TextBox 4"/>
          <p:cNvSpPr txBox="1"/>
          <p:nvPr/>
        </p:nvSpPr>
        <p:spPr>
          <a:xfrm>
            <a:off x="1028700" y="1362075"/>
            <a:ext cx="10629900" cy="1068049"/>
          </a:xfrm>
          <a:prstGeom prst="rect">
            <a:avLst/>
          </a:prstGeom>
        </p:spPr>
        <p:txBody>
          <a:bodyPr wrap="square" lIns="0" tIns="0" rIns="0" bIns="0" rtlCol="0" anchor="t">
            <a:spAutoFit/>
          </a:bodyPr>
          <a:lstStyle/>
          <a:p>
            <a:pPr algn="l">
              <a:lnSpc>
                <a:spcPts val="8074"/>
              </a:lnSpc>
            </a:pPr>
            <a:r>
              <a:rPr lang="en-US" sz="9728" b="1" dirty="0">
                <a:solidFill>
                  <a:srgbClr val="FFFFFF"/>
                </a:solidFill>
                <a:latin typeface="Archivo Expanded Heavy"/>
                <a:ea typeface="Archivo Expanded Heavy"/>
                <a:cs typeface="Archivo Expanded Heavy"/>
                <a:sym typeface="Archivo Expanded Heavy"/>
              </a:rPr>
              <a:t>INLOGGEN</a:t>
            </a:r>
          </a:p>
        </p:txBody>
      </p:sp>
      <p:sp>
        <p:nvSpPr>
          <p:cNvPr id="5" name="TextBox 5"/>
          <p:cNvSpPr txBox="1"/>
          <p:nvPr/>
        </p:nvSpPr>
        <p:spPr>
          <a:xfrm>
            <a:off x="1287774" y="2428823"/>
            <a:ext cx="15712452" cy="5093742"/>
          </a:xfrm>
          <a:prstGeom prst="rect">
            <a:avLst/>
          </a:prstGeom>
        </p:spPr>
        <p:txBody>
          <a:bodyPr lIns="0" tIns="0" rIns="0" bIns="0" rtlCol="0" anchor="t">
            <a:spAutoFit/>
          </a:bodyPr>
          <a:lstStyle/>
          <a:p>
            <a:pPr algn="ctr">
              <a:lnSpc>
                <a:spcPts val="5061"/>
              </a:lnSpc>
            </a:pPr>
            <a:r>
              <a:rPr lang="en-US" sz="3641">
                <a:solidFill>
                  <a:srgbClr val="0F296D"/>
                </a:solidFill>
                <a:latin typeface="Archivo"/>
                <a:ea typeface="Archivo"/>
                <a:cs typeface="Archivo"/>
                <a:sym typeface="Archivo"/>
              </a:rPr>
              <a:t>Vul je </a:t>
            </a:r>
            <a:r>
              <a:rPr lang="en-US" sz="3641" b="1">
                <a:solidFill>
                  <a:srgbClr val="0F296D"/>
                </a:solidFill>
                <a:latin typeface="Archivo Semi-Bold"/>
                <a:ea typeface="Archivo Semi-Bold"/>
                <a:cs typeface="Archivo Semi-Bold"/>
                <a:sym typeface="Archivo Semi-Bold"/>
              </a:rPr>
              <a:t>geboortedatum</a:t>
            </a:r>
            <a:r>
              <a:rPr lang="en-US" sz="3641">
                <a:solidFill>
                  <a:srgbClr val="0F296D"/>
                </a:solidFill>
                <a:latin typeface="Archivo"/>
                <a:ea typeface="Archivo"/>
                <a:cs typeface="Archivo"/>
                <a:sym typeface="Archivo"/>
              </a:rPr>
              <a:t> en </a:t>
            </a:r>
            <a:r>
              <a:rPr lang="en-US" sz="3641" b="1">
                <a:solidFill>
                  <a:srgbClr val="0F296D"/>
                </a:solidFill>
                <a:latin typeface="Archivo Semi-Bold"/>
                <a:ea typeface="Archivo Semi-Bold"/>
                <a:cs typeface="Archivo Semi-Bold"/>
                <a:sym typeface="Archivo Semi-Bold"/>
              </a:rPr>
              <a:t>achternaam</a:t>
            </a:r>
            <a:r>
              <a:rPr lang="en-US" sz="3641">
                <a:solidFill>
                  <a:srgbClr val="0F296D"/>
                </a:solidFill>
                <a:latin typeface="Archivo"/>
                <a:ea typeface="Archivo"/>
                <a:cs typeface="Archivo"/>
                <a:sym typeface="Archivo"/>
              </a:rPr>
              <a:t> in om in te loggen!</a:t>
            </a:r>
          </a:p>
          <a:p>
            <a:pPr algn="ctr">
              <a:lnSpc>
                <a:spcPts val="5061"/>
              </a:lnSpc>
            </a:pPr>
            <a:r>
              <a:rPr lang="en-US" sz="3641">
                <a:solidFill>
                  <a:srgbClr val="0F296D"/>
                </a:solidFill>
                <a:latin typeface="Archivo"/>
                <a:ea typeface="Archivo"/>
                <a:cs typeface="Archivo"/>
                <a:sym typeface="Archivo"/>
              </a:rPr>
              <a:t> </a:t>
            </a:r>
          </a:p>
          <a:p>
            <a:pPr algn="ctr">
              <a:lnSpc>
                <a:spcPts val="5061"/>
              </a:lnSpc>
            </a:pPr>
            <a:endParaRPr lang="en-US" sz="3641">
              <a:solidFill>
                <a:srgbClr val="0F296D"/>
              </a:solidFill>
              <a:latin typeface="Archivo"/>
              <a:ea typeface="Archivo"/>
              <a:cs typeface="Archivo"/>
              <a:sym typeface="Archivo"/>
            </a:endParaRPr>
          </a:p>
          <a:p>
            <a:pPr algn="ctr">
              <a:lnSpc>
                <a:spcPts val="5061"/>
              </a:lnSpc>
            </a:pPr>
            <a:endParaRPr lang="en-US" sz="3641">
              <a:solidFill>
                <a:srgbClr val="0F296D"/>
              </a:solidFill>
              <a:latin typeface="Archivo"/>
              <a:ea typeface="Archivo"/>
              <a:cs typeface="Archivo"/>
              <a:sym typeface="Archivo"/>
            </a:endParaRPr>
          </a:p>
          <a:p>
            <a:pPr algn="ctr">
              <a:lnSpc>
                <a:spcPts val="5061"/>
              </a:lnSpc>
            </a:pPr>
            <a:endParaRPr lang="en-US" sz="3641">
              <a:solidFill>
                <a:srgbClr val="0F296D"/>
              </a:solidFill>
              <a:latin typeface="Archivo"/>
              <a:ea typeface="Archivo"/>
              <a:cs typeface="Archivo"/>
              <a:sym typeface="Archivo"/>
            </a:endParaRPr>
          </a:p>
          <a:p>
            <a:pPr algn="ctr">
              <a:lnSpc>
                <a:spcPts val="5061"/>
              </a:lnSpc>
            </a:pPr>
            <a:endParaRPr lang="en-US" sz="3641">
              <a:solidFill>
                <a:srgbClr val="0F296D"/>
              </a:solidFill>
              <a:latin typeface="Archivo"/>
              <a:ea typeface="Archivo"/>
              <a:cs typeface="Archivo"/>
              <a:sym typeface="Archivo"/>
            </a:endParaRPr>
          </a:p>
          <a:p>
            <a:pPr algn="ctr">
              <a:lnSpc>
                <a:spcPts val="5061"/>
              </a:lnSpc>
            </a:pPr>
            <a:endParaRPr lang="en-US" sz="3641">
              <a:solidFill>
                <a:srgbClr val="0F296D"/>
              </a:solidFill>
              <a:latin typeface="Archivo"/>
              <a:ea typeface="Archivo"/>
              <a:cs typeface="Archivo"/>
              <a:sym typeface="Archivo"/>
            </a:endParaRPr>
          </a:p>
          <a:p>
            <a:pPr algn="l">
              <a:lnSpc>
                <a:spcPts val="5061"/>
              </a:lnSpc>
            </a:pPr>
            <a:endParaRPr lang="en-US" sz="3641">
              <a:solidFill>
                <a:srgbClr val="0F296D"/>
              </a:solidFill>
              <a:latin typeface="Archivo"/>
              <a:ea typeface="Archivo"/>
              <a:cs typeface="Archivo"/>
              <a:sym typeface="Archivo"/>
            </a:endParaRPr>
          </a:p>
        </p:txBody>
      </p:sp>
      <p:pic>
        <p:nvPicPr>
          <p:cNvPr id="7" name="Onlinemedia 6" title="Veilig &amp; anoniem inloggen voor de JOB-monitor - JOBmbo">
            <a:hlinkClick r:id="" action="ppaction://media"/>
            <a:extLst>
              <a:ext uri="{FF2B5EF4-FFF2-40B4-BE49-F238E27FC236}">
                <a16:creationId xmlns:a16="http://schemas.microsoft.com/office/drawing/2014/main" id="{1C3CEE4D-95C7-7E6A-D74B-31DDBA1E7B49}"/>
              </a:ext>
            </a:extLst>
          </p:cNvPr>
          <p:cNvPicPr>
            <a:picLocks noRot="1" noChangeAspect="1"/>
          </p:cNvPicPr>
          <p:nvPr>
            <a:videoFile r:link="rId1"/>
          </p:nvPr>
        </p:nvPicPr>
        <p:blipFill>
          <a:blip r:embed="rId5"/>
          <a:stretch>
            <a:fillRect/>
          </a:stretch>
        </p:blipFill>
        <p:spPr>
          <a:xfrm>
            <a:off x="3200400" y="3234735"/>
            <a:ext cx="11887200" cy="67162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2"/>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3"/>
            <a:stretch>
              <a:fillRect/>
            </a:stretch>
          </a:blipFill>
        </p:spPr>
        <p:txBody>
          <a:bodyPr/>
          <a:lstStyle/>
          <a:p>
            <a:endParaRPr lang="nl-NL"/>
          </a:p>
        </p:txBody>
      </p:sp>
      <p:sp>
        <p:nvSpPr>
          <p:cNvPr id="4" name="TextBox 4"/>
          <p:cNvSpPr txBox="1"/>
          <p:nvPr/>
        </p:nvSpPr>
        <p:spPr>
          <a:xfrm>
            <a:off x="1028700" y="1362075"/>
            <a:ext cx="10858500" cy="1068049"/>
          </a:xfrm>
          <a:prstGeom prst="rect">
            <a:avLst/>
          </a:prstGeom>
        </p:spPr>
        <p:txBody>
          <a:bodyPr wrap="square" lIns="0" tIns="0" rIns="0" bIns="0" rtlCol="0" anchor="t">
            <a:spAutoFit/>
          </a:bodyPr>
          <a:lstStyle/>
          <a:p>
            <a:pPr algn="l">
              <a:lnSpc>
                <a:spcPts val="8074"/>
              </a:lnSpc>
            </a:pPr>
            <a:r>
              <a:rPr lang="en-US" sz="9728" b="1" dirty="0">
                <a:solidFill>
                  <a:srgbClr val="FFFFFF"/>
                </a:solidFill>
                <a:latin typeface="Archivo Expanded Heavy"/>
                <a:ea typeface="Archivo Expanded Heavy"/>
                <a:cs typeface="Archivo Expanded Heavy"/>
                <a:sym typeface="Archivo Expanded Heavy"/>
              </a:rPr>
              <a:t>INLOGGEN</a:t>
            </a:r>
          </a:p>
        </p:txBody>
      </p:sp>
      <p:sp>
        <p:nvSpPr>
          <p:cNvPr id="5" name="TextBox 5"/>
          <p:cNvSpPr txBox="1"/>
          <p:nvPr/>
        </p:nvSpPr>
        <p:spPr>
          <a:xfrm>
            <a:off x="12089275" y="6590752"/>
            <a:ext cx="4110310" cy="979409"/>
          </a:xfrm>
          <a:prstGeom prst="rect">
            <a:avLst/>
          </a:prstGeom>
        </p:spPr>
        <p:txBody>
          <a:bodyPr lIns="0" tIns="0" rIns="0" bIns="0" rtlCol="0" anchor="t">
            <a:spAutoFit/>
          </a:bodyPr>
          <a:lstStyle/>
          <a:p>
            <a:pPr algn="ctr">
              <a:lnSpc>
                <a:spcPts val="3788"/>
              </a:lnSpc>
            </a:pPr>
            <a:r>
              <a:rPr lang="en-US" sz="3507" b="1">
                <a:solidFill>
                  <a:srgbClr val="253265"/>
                </a:solidFill>
                <a:latin typeface="Archivo Semi-Bold"/>
                <a:ea typeface="Archivo Semi-Bold"/>
                <a:cs typeface="Archivo Semi-Bold"/>
                <a:sym typeface="Archivo Semi-Bold"/>
              </a:rPr>
              <a:t>Vragenlijst</a:t>
            </a:r>
          </a:p>
          <a:p>
            <a:pPr algn="ctr">
              <a:lnSpc>
                <a:spcPts val="3788"/>
              </a:lnSpc>
            </a:pPr>
            <a:r>
              <a:rPr lang="en-US" sz="3507" b="1">
                <a:solidFill>
                  <a:srgbClr val="253265"/>
                </a:solidFill>
                <a:latin typeface="Archivo Semi-Bold"/>
                <a:ea typeface="Archivo Semi-Bold"/>
                <a:cs typeface="Archivo Semi-Bold"/>
                <a:sym typeface="Archivo Semi-Bold"/>
              </a:rPr>
              <a:t>onderzoeksbureau</a:t>
            </a:r>
          </a:p>
        </p:txBody>
      </p:sp>
      <p:grpSp>
        <p:nvGrpSpPr>
          <p:cNvPr id="6" name="Group 6"/>
          <p:cNvGrpSpPr/>
          <p:nvPr/>
        </p:nvGrpSpPr>
        <p:grpSpPr>
          <a:xfrm rot="-10800000">
            <a:off x="3769133" y="5365563"/>
            <a:ext cx="748872" cy="1107786"/>
            <a:chOff x="0" y="0"/>
            <a:chExt cx="549459" cy="812800"/>
          </a:xfrm>
        </p:grpSpPr>
        <p:sp>
          <p:nvSpPr>
            <p:cNvPr id="7" name="Freeform 7"/>
            <p:cNvSpPr/>
            <p:nvPr/>
          </p:nvSpPr>
          <p:spPr>
            <a:xfrm>
              <a:off x="0" y="0"/>
              <a:ext cx="549459" cy="812800"/>
            </a:xfrm>
            <a:custGeom>
              <a:avLst/>
              <a:gdLst/>
              <a:ahLst/>
              <a:cxnLst/>
              <a:rect l="l" t="t" r="r" b="b"/>
              <a:pathLst>
                <a:path w="549459" h="812800">
                  <a:moveTo>
                    <a:pt x="274730" y="0"/>
                  </a:moveTo>
                  <a:lnTo>
                    <a:pt x="0" y="406400"/>
                  </a:lnTo>
                  <a:lnTo>
                    <a:pt x="203200" y="406400"/>
                  </a:lnTo>
                  <a:lnTo>
                    <a:pt x="203200" y="812800"/>
                  </a:lnTo>
                  <a:lnTo>
                    <a:pt x="346259" y="812800"/>
                  </a:lnTo>
                  <a:lnTo>
                    <a:pt x="346259" y="406400"/>
                  </a:lnTo>
                  <a:lnTo>
                    <a:pt x="549459" y="406400"/>
                  </a:lnTo>
                  <a:lnTo>
                    <a:pt x="274730" y="0"/>
                  </a:lnTo>
                  <a:close/>
                </a:path>
              </a:pathLst>
            </a:custGeom>
            <a:solidFill>
              <a:srgbClr val="62E086"/>
            </a:solidFill>
          </p:spPr>
          <p:txBody>
            <a:bodyPr/>
            <a:lstStyle/>
            <a:p>
              <a:endParaRPr lang="nl-NL"/>
            </a:p>
          </p:txBody>
        </p:sp>
        <p:sp>
          <p:nvSpPr>
            <p:cNvPr id="8" name="TextBox 8"/>
            <p:cNvSpPr txBox="1"/>
            <p:nvPr/>
          </p:nvSpPr>
          <p:spPr>
            <a:xfrm>
              <a:off x="203200" y="63500"/>
              <a:ext cx="143059" cy="749300"/>
            </a:xfrm>
            <a:prstGeom prst="rect">
              <a:avLst/>
            </a:prstGeom>
          </p:spPr>
          <p:txBody>
            <a:bodyPr lIns="50800" tIns="50800" rIns="50800" bIns="50800" rtlCol="0" anchor="ctr"/>
            <a:lstStyle/>
            <a:p>
              <a:pPr algn="ctr">
                <a:lnSpc>
                  <a:spcPts val="1819"/>
                </a:lnSpc>
              </a:pPr>
              <a:endParaRPr/>
            </a:p>
          </p:txBody>
        </p:sp>
      </p:grpSp>
      <p:sp>
        <p:nvSpPr>
          <p:cNvPr id="9" name="TextBox 9"/>
          <p:cNvSpPr txBox="1"/>
          <p:nvPr/>
        </p:nvSpPr>
        <p:spPr>
          <a:xfrm>
            <a:off x="2088414" y="6685626"/>
            <a:ext cx="4110310" cy="979409"/>
          </a:xfrm>
          <a:prstGeom prst="rect">
            <a:avLst/>
          </a:prstGeom>
        </p:spPr>
        <p:txBody>
          <a:bodyPr lIns="0" tIns="0" rIns="0" bIns="0" rtlCol="0" anchor="t">
            <a:spAutoFit/>
          </a:bodyPr>
          <a:lstStyle/>
          <a:p>
            <a:pPr algn="ctr">
              <a:lnSpc>
                <a:spcPts val="3788"/>
              </a:lnSpc>
            </a:pPr>
            <a:r>
              <a:rPr lang="en-US" sz="3507" b="1">
                <a:solidFill>
                  <a:srgbClr val="253265"/>
                </a:solidFill>
                <a:latin typeface="Archivo Semi-Bold"/>
                <a:ea typeface="Archivo Semi-Bold"/>
                <a:cs typeface="Archivo Semi-Bold"/>
                <a:sym typeface="Archivo Semi-Bold"/>
              </a:rPr>
              <a:t>Inlogfaciliteit</a:t>
            </a:r>
          </a:p>
          <a:p>
            <a:pPr algn="ctr">
              <a:lnSpc>
                <a:spcPts val="3788"/>
              </a:lnSpc>
            </a:pPr>
            <a:r>
              <a:rPr lang="en-US" sz="3507" b="1">
                <a:solidFill>
                  <a:srgbClr val="253265"/>
                </a:solidFill>
                <a:latin typeface="Archivo Semi-Bold"/>
                <a:ea typeface="Archivo Semi-Bold"/>
                <a:cs typeface="Archivo Semi-Bold"/>
                <a:sym typeface="Archivo Semi-Bold"/>
              </a:rPr>
              <a:t>DUO</a:t>
            </a:r>
          </a:p>
        </p:txBody>
      </p:sp>
      <p:grpSp>
        <p:nvGrpSpPr>
          <p:cNvPr id="10" name="Group 10"/>
          <p:cNvGrpSpPr/>
          <p:nvPr/>
        </p:nvGrpSpPr>
        <p:grpSpPr>
          <a:xfrm rot="5400000">
            <a:off x="11287221" y="6512276"/>
            <a:ext cx="748872" cy="1107786"/>
            <a:chOff x="0" y="0"/>
            <a:chExt cx="549459" cy="812800"/>
          </a:xfrm>
        </p:grpSpPr>
        <p:sp>
          <p:nvSpPr>
            <p:cNvPr id="11" name="Freeform 11"/>
            <p:cNvSpPr/>
            <p:nvPr/>
          </p:nvSpPr>
          <p:spPr>
            <a:xfrm>
              <a:off x="0" y="0"/>
              <a:ext cx="549459" cy="812800"/>
            </a:xfrm>
            <a:custGeom>
              <a:avLst/>
              <a:gdLst/>
              <a:ahLst/>
              <a:cxnLst/>
              <a:rect l="l" t="t" r="r" b="b"/>
              <a:pathLst>
                <a:path w="549459" h="812800">
                  <a:moveTo>
                    <a:pt x="274730" y="0"/>
                  </a:moveTo>
                  <a:lnTo>
                    <a:pt x="0" y="406400"/>
                  </a:lnTo>
                  <a:lnTo>
                    <a:pt x="203200" y="406400"/>
                  </a:lnTo>
                  <a:lnTo>
                    <a:pt x="203200" y="812800"/>
                  </a:lnTo>
                  <a:lnTo>
                    <a:pt x="346259" y="812800"/>
                  </a:lnTo>
                  <a:lnTo>
                    <a:pt x="346259" y="406400"/>
                  </a:lnTo>
                  <a:lnTo>
                    <a:pt x="549459" y="406400"/>
                  </a:lnTo>
                  <a:lnTo>
                    <a:pt x="274730" y="0"/>
                  </a:lnTo>
                  <a:close/>
                </a:path>
              </a:pathLst>
            </a:custGeom>
            <a:solidFill>
              <a:srgbClr val="62E086"/>
            </a:solidFill>
          </p:spPr>
          <p:txBody>
            <a:bodyPr/>
            <a:lstStyle/>
            <a:p>
              <a:endParaRPr lang="nl-NL"/>
            </a:p>
          </p:txBody>
        </p:sp>
        <p:sp>
          <p:nvSpPr>
            <p:cNvPr id="12" name="TextBox 12"/>
            <p:cNvSpPr txBox="1"/>
            <p:nvPr/>
          </p:nvSpPr>
          <p:spPr>
            <a:xfrm>
              <a:off x="203200" y="63500"/>
              <a:ext cx="143059" cy="749300"/>
            </a:xfrm>
            <a:prstGeom prst="rect">
              <a:avLst/>
            </a:prstGeom>
          </p:spPr>
          <p:txBody>
            <a:bodyPr lIns="50800" tIns="50800" rIns="50800" bIns="50800" rtlCol="0" anchor="ctr"/>
            <a:lstStyle/>
            <a:p>
              <a:pPr algn="ctr">
                <a:lnSpc>
                  <a:spcPts val="1819"/>
                </a:lnSpc>
              </a:pPr>
              <a:endParaRPr/>
            </a:p>
          </p:txBody>
        </p:sp>
      </p:grpSp>
      <p:grpSp>
        <p:nvGrpSpPr>
          <p:cNvPr id="13" name="Group 13"/>
          <p:cNvGrpSpPr/>
          <p:nvPr/>
        </p:nvGrpSpPr>
        <p:grpSpPr>
          <a:xfrm rot="5400000">
            <a:off x="5824288" y="6512276"/>
            <a:ext cx="748872" cy="1107786"/>
            <a:chOff x="0" y="0"/>
            <a:chExt cx="549459" cy="812800"/>
          </a:xfrm>
        </p:grpSpPr>
        <p:sp>
          <p:nvSpPr>
            <p:cNvPr id="14" name="Freeform 14"/>
            <p:cNvSpPr/>
            <p:nvPr/>
          </p:nvSpPr>
          <p:spPr>
            <a:xfrm>
              <a:off x="0" y="0"/>
              <a:ext cx="549459" cy="812800"/>
            </a:xfrm>
            <a:custGeom>
              <a:avLst/>
              <a:gdLst/>
              <a:ahLst/>
              <a:cxnLst/>
              <a:rect l="l" t="t" r="r" b="b"/>
              <a:pathLst>
                <a:path w="549459" h="812800">
                  <a:moveTo>
                    <a:pt x="274730" y="0"/>
                  </a:moveTo>
                  <a:lnTo>
                    <a:pt x="0" y="406400"/>
                  </a:lnTo>
                  <a:lnTo>
                    <a:pt x="203200" y="406400"/>
                  </a:lnTo>
                  <a:lnTo>
                    <a:pt x="203200" y="812800"/>
                  </a:lnTo>
                  <a:lnTo>
                    <a:pt x="346259" y="812800"/>
                  </a:lnTo>
                  <a:lnTo>
                    <a:pt x="346259" y="406400"/>
                  </a:lnTo>
                  <a:lnTo>
                    <a:pt x="549459" y="406400"/>
                  </a:lnTo>
                  <a:lnTo>
                    <a:pt x="274730" y="0"/>
                  </a:lnTo>
                  <a:close/>
                </a:path>
              </a:pathLst>
            </a:custGeom>
            <a:solidFill>
              <a:srgbClr val="62E086"/>
            </a:solidFill>
          </p:spPr>
          <p:txBody>
            <a:bodyPr/>
            <a:lstStyle/>
            <a:p>
              <a:endParaRPr lang="nl-NL"/>
            </a:p>
          </p:txBody>
        </p:sp>
        <p:sp>
          <p:nvSpPr>
            <p:cNvPr id="15" name="TextBox 15"/>
            <p:cNvSpPr txBox="1"/>
            <p:nvPr/>
          </p:nvSpPr>
          <p:spPr>
            <a:xfrm>
              <a:off x="203200" y="63500"/>
              <a:ext cx="143059" cy="749300"/>
            </a:xfrm>
            <a:prstGeom prst="rect">
              <a:avLst/>
            </a:prstGeom>
          </p:spPr>
          <p:txBody>
            <a:bodyPr lIns="50800" tIns="50800" rIns="50800" bIns="50800" rtlCol="0" anchor="ctr"/>
            <a:lstStyle/>
            <a:p>
              <a:pPr algn="ctr">
                <a:lnSpc>
                  <a:spcPts val="1819"/>
                </a:lnSpc>
              </a:pPr>
              <a:endParaRPr/>
            </a:p>
          </p:txBody>
        </p:sp>
      </p:grpSp>
      <p:sp>
        <p:nvSpPr>
          <p:cNvPr id="16" name="Freeform 16"/>
          <p:cNvSpPr/>
          <p:nvPr/>
        </p:nvSpPr>
        <p:spPr>
          <a:xfrm>
            <a:off x="9068682" y="3377701"/>
            <a:ext cx="5185950" cy="220403"/>
          </a:xfrm>
          <a:custGeom>
            <a:avLst/>
            <a:gdLst/>
            <a:ahLst/>
            <a:cxnLst/>
            <a:rect l="l" t="t" r="r" b="b"/>
            <a:pathLst>
              <a:path w="5185950" h="220403">
                <a:moveTo>
                  <a:pt x="0" y="0"/>
                </a:moveTo>
                <a:lnTo>
                  <a:pt x="5185950" y="0"/>
                </a:lnTo>
                <a:lnTo>
                  <a:pt x="5185950" y="220403"/>
                </a:lnTo>
                <a:lnTo>
                  <a:pt x="0" y="220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7" name="Freeform 17"/>
          <p:cNvSpPr/>
          <p:nvPr/>
        </p:nvSpPr>
        <p:spPr>
          <a:xfrm rot="5400000">
            <a:off x="12651707" y="4870424"/>
            <a:ext cx="2985447" cy="220403"/>
          </a:xfrm>
          <a:custGeom>
            <a:avLst/>
            <a:gdLst/>
            <a:ahLst/>
            <a:cxnLst/>
            <a:rect l="l" t="t" r="r" b="b"/>
            <a:pathLst>
              <a:path w="2985447" h="220403">
                <a:moveTo>
                  <a:pt x="0" y="0"/>
                </a:moveTo>
                <a:lnTo>
                  <a:pt x="2985447" y="0"/>
                </a:lnTo>
                <a:lnTo>
                  <a:pt x="2985447" y="220403"/>
                </a:lnTo>
                <a:lnTo>
                  <a:pt x="0" y="220403"/>
                </a:lnTo>
                <a:lnTo>
                  <a:pt x="0" y="0"/>
                </a:lnTo>
                <a:close/>
              </a:path>
            </a:pathLst>
          </a:custGeom>
          <a:blipFill>
            <a:blip r:embed="rId4">
              <a:extLst>
                <a:ext uri="{96DAC541-7B7A-43D3-8B79-37D633B846F1}">
                  <asvg:svgBlip xmlns:asvg="http://schemas.microsoft.com/office/drawing/2016/SVG/main" r:embed="rId5"/>
                </a:ext>
              </a:extLst>
            </a:blip>
            <a:stretch>
              <a:fillRect r="-73707"/>
            </a:stretch>
          </a:blipFill>
        </p:spPr>
        <p:txBody>
          <a:bodyPr/>
          <a:lstStyle/>
          <a:p>
            <a:endParaRPr lang="nl-NL"/>
          </a:p>
        </p:txBody>
      </p:sp>
      <p:sp>
        <p:nvSpPr>
          <p:cNvPr id="18" name="Freeform 18"/>
          <p:cNvSpPr/>
          <p:nvPr/>
        </p:nvSpPr>
        <p:spPr>
          <a:xfrm>
            <a:off x="5971129" y="3356726"/>
            <a:ext cx="5185950" cy="220403"/>
          </a:xfrm>
          <a:custGeom>
            <a:avLst/>
            <a:gdLst/>
            <a:ahLst/>
            <a:cxnLst/>
            <a:rect l="l" t="t" r="r" b="b"/>
            <a:pathLst>
              <a:path w="5185950" h="220403">
                <a:moveTo>
                  <a:pt x="0" y="0"/>
                </a:moveTo>
                <a:lnTo>
                  <a:pt x="5185950" y="0"/>
                </a:lnTo>
                <a:lnTo>
                  <a:pt x="5185950" y="220403"/>
                </a:lnTo>
                <a:lnTo>
                  <a:pt x="0" y="220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19" name="Group 19"/>
          <p:cNvGrpSpPr/>
          <p:nvPr/>
        </p:nvGrpSpPr>
        <p:grpSpPr>
          <a:xfrm rot="-10800000">
            <a:off x="13802062" y="5644138"/>
            <a:ext cx="684737" cy="1012913"/>
            <a:chOff x="0" y="0"/>
            <a:chExt cx="549459" cy="812800"/>
          </a:xfrm>
        </p:grpSpPr>
        <p:sp>
          <p:nvSpPr>
            <p:cNvPr id="20" name="Freeform 20"/>
            <p:cNvSpPr/>
            <p:nvPr/>
          </p:nvSpPr>
          <p:spPr>
            <a:xfrm>
              <a:off x="0" y="0"/>
              <a:ext cx="549459" cy="812800"/>
            </a:xfrm>
            <a:custGeom>
              <a:avLst/>
              <a:gdLst/>
              <a:ahLst/>
              <a:cxnLst/>
              <a:rect l="l" t="t" r="r" b="b"/>
              <a:pathLst>
                <a:path w="549459" h="812800">
                  <a:moveTo>
                    <a:pt x="274730" y="0"/>
                  </a:moveTo>
                  <a:lnTo>
                    <a:pt x="0" y="406400"/>
                  </a:lnTo>
                  <a:lnTo>
                    <a:pt x="203200" y="406400"/>
                  </a:lnTo>
                  <a:lnTo>
                    <a:pt x="203200" y="812800"/>
                  </a:lnTo>
                  <a:lnTo>
                    <a:pt x="346259" y="812800"/>
                  </a:lnTo>
                  <a:lnTo>
                    <a:pt x="346259" y="406400"/>
                  </a:lnTo>
                  <a:lnTo>
                    <a:pt x="549459" y="406400"/>
                  </a:lnTo>
                  <a:lnTo>
                    <a:pt x="274730" y="0"/>
                  </a:lnTo>
                  <a:close/>
                </a:path>
              </a:pathLst>
            </a:custGeom>
            <a:solidFill>
              <a:srgbClr val="FFA3A1"/>
            </a:solidFill>
          </p:spPr>
          <p:txBody>
            <a:bodyPr/>
            <a:lstStyle/>
            <a:p>
              <a:endParaRPr lang="nl-NL"/>
            </a:p>
          </p:txBody>
        </p:sp>
        <p:sp>
          <p:nvSpPr>
            <p:cNvPr id="21" name="TextBox 21"/>
            <p:cNvSpPr txBox="1"/>
            <p:nvPr/>
          </p:nvSpPr>
          <p:spPr>
            <a:xfrm>
              <a:off x="203200" y="63500"/>
              <a:ext cx="143059" cy="749300"/>
            </a:xfrm>
            <a:prstGeom prst="rect">
              <a:avLst/>
            </a:prstGeom>
          </p:spPr>
          <p:txBody>
            <a:bodyPr lIns="50800" tIns="50800" rIns="50800" bIns="50800" rtlCol="0" anchor="ctr"/>
            <a:lstStyle/>
            <a:p>
              <a:pPr algn="ctr">
                <a:lnSpc>
                  <a:spcPts val="1819"/>
                </a:lnSpc>
              </a:pPr>
              <a:endParaRPr/>
            </a:p>
          </p:txBody>
        </p:sp>
      </p:grpSp>
      <p:sp>
        <p:nvSpPr>
          <p:cNvPr id="22" name="Freeform 22"/>
          <p:cNvSpPr/>
          <p:nvPr/>
        </p:nvSpPr>
        <p:spPr>
          <a:xfrm rot="5400000">
            <a:off x="13422612" y="8276651"/>
            <a:ext cx="1443636" cy="220403"/>
          </a:xfrm>
          <a:custGeom>
            <a:avLst/>
            <a:gdLst/>
            <a:ahLst/>
            <a:cxnLst/>
            <a:rect l="l" t="t" r="r" b="b"/>
            <a:pathLst>
              <a:path w="1443636" h="220403">
                <a:moveTo>
                  <a:pt x="0" y="0"/>
                </a:moveTo>
                <a:lnTo>
                  <a:pt x="1443637" y="0"/>
                </a:lnTo>
                <a:lnTo>
                  <a:pt x="1443637" y="220403"/>
                </a:lnTo>
                <a:lnTo>
                  <a:pt x="0" y="220403"/>
                </a:lnTo>
                <a:lnTo>
                  <a:pt x="0" y="0"/>
                </a:lnTo>
                <a:close/>
              </a:path>
            </a:pathLst>
          </a:custGeom>
          <a:blipFill>
            <a:blip r:embed="rId4">
              <a:extLst>
                <a:ext uri="{96DAC541-7B7A-43D3-8B79-37D633B846F1}">
                  <asvg:svgBlip xmlns:asvg="http://schemas.microsoft.com/office/drawing/2016/SVG/main" r:embed="rId5"/>
                </a:ext>
              </a:extLst>
            </a:blip>
            <a:stretch>
              <a:fillRect r="-259228"/>
            </a:stretch>
          </a:blipFill>
        </p:spPr>
        <p:txBody>
          <a:bodyPr/>
          <a:lstStyle/>
          <a:p>
            <a:endParaRPr lang="nl-NL"/>
          </a:p>
        </p:txBody>
      </p:sp>
      <p:sp>
        <p:nvSpPr>
          <p:cNvPr id="23" name="Freeform 23"/>
          <p:cNvSpPr/>
          <p:nvPr/>
        </p:nvSpPr>
        <p:spPr>
          <a:xfrm>
            <a:off x="9068682" y="8822343"/>
            <a:ext cx="5185950" cy="220403"/>
          </a:xfrm>
          <a:custGeom>
            <a:avLst/>
            <a:gdLst/>
            <a:ahLst/>
            <a:cxnLst/>
            <a:rect l="l" t="t" r="r" b="b"/>
            <a:pathLst>
              <a:path w="5185950" h="220403">
                <a:moveTo>
                  <a:pt x="0" y="0"/>
                </a:moveTo>
                <a:lnTo>
                  <a:pt x="5185950" y="0"/>
                </a:lnTo>
                <a:lnTo>
                  <a:pt x="5185950" y="220403"/>
                </a:lnTo>
                <a:lnTo>
                  <a:pt x="0" y="220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24" name="Freeform 24"/>
          <p:cNvSpPr/>
          <p:nvPr/>
        </p:nvSpPr>
        <p:spPr>
          <a:xfrm>
            <a:off x="4453999" y="8772329"/>
            <a:ext cx="5185950" cy="220403"/>
          </a:xfrm>
          <a:custGeom>
            <a:avLst/>
            <a:gdLst/>
            <a:ahLst/>
            <a:cxnLst/>
            <a:rect l="l" t="t" r="r" b="b"/>
            <a:pathLst>
              <a:path w="5185950" h="220403">
                <a:moveTo>
                  <a:pt x="0" y="0"/>
                </a:moveTo>
                <a:lnTo>
                  <a:pt x="5185950" y="0"/>
                </a:lnTo>
                <a:lnTo>
                  <a:pt x="5185950" y="220403"/>
                </a:lnTo>
                <a:lnTo>
                  <a:pt x="0" y="220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25" name="Freeform 25"/>
          <p:cNvSpPr/>
          <p:nvPr/>
        </p:nvSpPr>
        <p:spPr>
          <a:xfrm>
            <a:off x="3688520" y="8772329"/>
            <a:ext cx="5185950" cy="220403"/>
          </a:xfrm>
          <a:custGeom>
            <a:avLst/>
            <a:gdLst/>
            <a:ahLst/>
            <a:cxnLst/>
            <a:rect l="l" t="t" r="r" b="b"/>
            <a:pathLst>
              <a:path w="5185950" h="220403">
                <a:moveTo>
                  <a:pt x="0" y="0"/>
                </a:moveTo>
                <a:lnTo>
                  <a:pt x="5185949" y="0"/>
                </a:lnTo>
                <a:lnTo>
                  <a:pt x="5185949" y="220403"/>
                </a:lnTo>
                <a:lnTo>
                  <a:pt x="0" y="220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26" name="Group 26"/>
          <p:cNvGrpSpPr/>
          <p:nvPr/>
        </p:nvGrpSpPr>
        <p:grpSpPr>
          <a:xfrm>
            <a:off x="3426765" y="7919632"/>
            <a:ext cx="684737" cy="1012913"/>
            <a:chOff x="0" y="0"/>
            <a:chExt cx="549459" cy="812800"/>
          </a:xfrm>
        </p:grpSpPr>
        <p:sp>
          <p:nvSpPr>
            <p:cNvPr id="27" name="Freeform 27"/>
            <p:cNvSpPr/>
            <p:nvPr/>
          </p:nvSpPr>
          <p:spPr>
            <a:xfrm>
              <a:off x="0" y="0"/>
              <a:ext cx="549459" cy="812800"/>
            </a:xfrm>
            <a:custGeom>
              <a:avLst/>
              <a:gdLst/>
              <a:ahLst/>
              <a:cxnLst/>
              <a:rect l="l" t="t" r="r" b="b"/>
              <a:pathLst>
                <a:path w="549459" h="812800">
                  <a:moveTo>
                    <a:pt x="274730" y="0"/>
                  </a:moveTo>
                  <a:lnTo>
                    <a:pt x="0" y="406400"/>
                  </a:lnTo>
                  <a:lnTo>
                    <a:pt x="203200" y="406400"/>
                  </a:lnTo>
                  <a:lnTo>
                    <a:pt x="203200" y="812800"/>
                  </a:lnTo>
                  <a:lnTo>
                    <a:pt x="346259" y="812800"/>
                  </a:lnTo>
                  <a:lnTo>
                    <a:pt x="346259" y="406400"/>
                  </a:lnTo>
                  <a:lnTo>
                    <a:pt x="549459" y="406400"/>
                  </a:lnTo>
                  <a:lnTo>
                    <a:pt x="274730" y="0"/>
                  </a:lnTo>
                  <a:close/>
                </a:path>
              </a:pathLst>
            </a:custGeom>
            <a:solidFill>
              <a:srgbClr val="FFA3A1"/>
            </a:solidFill>
          </p:spPr>
          <p:txBody>
            <a:bodyPr/>
            <a:lstStyle/>
            <a:p>
              <a:endParaRPr lang="nl-NL"/>
            </a:p>
          </p:txBody>
        </p:sp>
        <p:sp>
          <p:nvSpPr>
            <p:cNvPr id="28" name="TextBox 28"/>
            <p:cNvSpPr txBox="1"/>
            <p:nvPr/>
          </p:nvSpPr>
          <p:spPr>
            <a:xfrm>
              <a:off x="203200" y="63500"/>
              <a:ext cx="143059" cy="749300"/>
            </a:xfrm>
            <a:prstGeom prst="rect">
              <a:avLst/>
            </a:prstGeom>
          </p:spPr>
          <p:txBody>
            <a:bodyPr lIns="50800" tIns="50800" rIns="50800" bIns="50800" rtlCol="0" anchor="ctr"/>
            <a:lstStyle/>
            <a:p>
              <a:pPr algn="ctr">
                <a:lnSpc>
                  <a:spcPts val="1819"/>
                </a:lnSpc>
              </a:pPr>
              <a:endParaRPr/>
            </a:p>
          </p:txBody>
        </p:sp>
      </p:grpSp>
      <p:sp>
        <p:nvSpPr>
          <p:cNvPr id="29" name="Freeform 29"/>
          <p:cNvSpPr/>
          <p:nvPr/>
        </p:nvSpPr>
        <p:spPr>
          <a:xfrm>
            <a:off x="9720170" y="3112133"/>
            <a:ext cx="756266" cy="751540"/>
          </a:xfrm>
          <a:custGeom>
            <a:avLst/>
            <a:gdLst/>
            <a:ahLst/>
            <a:cxnLst/>
            <a:rect l="l" t="t" r="r" b="b"/>
            <a:pathLst>
              <a:path w="756266" h="751540">
                <a:moveTo>
                  <a:pt x="0" y="0"/>
                </a:moveTo>
                <a:lnTo>
                  <a:pt x="756266" y="0"/>
                </a:lnTo>
                <a:lnTo>
                  <a:pt x="756266" y="751539"/>
                </a:lnTo>
                <a:lnTo>
                  <a:pt x="0" y="7515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30" name="TextBox 30"/>
          <p:cNvSpPr txBox="1"/>
          <p:nvPr/>
        </p:nvSpPr>
        <p:spPr>
          <a:xfrm>
            <a:off x="6750827" y="6590752"/>
            <a:ext cx="4247286" cy="979409"/>
          </a:xfrm>
          <a:prstGeom prst="rect">
            <a:avLst/>
          </a:prstGeom>
        </p:spPr>
        <p:txBody>
          <a:bodyPr lIns="0" tIns="0" rIns="0" bIns="0" rtlCol="0" anchor="t">
            <a:spAutoFit/>
          </a:bodyPr>
          <a:lstStyle/>
          <a:p>
            <a:pPr algn="ctr">
              <a:lnSpc>
                <a:spcPts val="3788"/>
              </a:lnSpc>
            </a:pPr>
            <a:r>
              <a:rPr lang="en-US" sz="3507" b="1">
                <a:solidFill>
                  <a:srgbClr val="253265"/>
                </a:solidFill>
                <a:latin typeface="Archivo Semi-Bold"/>
                <a:ea typeface="Archivo Semi-Bold"/>
                <a:cs typeface="Archivo Semi-Bold"/>
                <a:sym typeface="Archivo Semi-Bold"/>
              </a:rPr>
              <a:t>Anoniem onderzoeksnummer</a:t>
            </a:r>
          </a:p>
        </p:txBody>
      </p:sp>
      <p:sp>
        <p:nvSpPr>
          <p:cNvPr id="31" name="TextBox 31"/>
          <p:cNvSpPr txBox="1"/>
          <p:nvPr/>
        </p:nvSpPr>
        <p:spPr>
          <a:xfrm>
            <a:off x="2413336" y="2820739"/>
            <a:ext cx="3352654" cy="1062450"/>
          </a:xfrm>
          <a:prstGeom prst="rect">
            <a:avLst/>
          </a:prstGeom>
        </p:spPr>
        <p:txBody>
          <a:bodyPr wrap="square" lIns="0" tIns="0" rIns="0" bIns="0" rtlCol="0" anchor="t">
            <a:spAutoFit/>
          </a:bodyPr>
          <a:lstStyle/>
          <a:p>
            <a:pPr algn="ctr">
              <a:lnSpc>
                <a:spcPts val="4138"/>
              </a:lnSpc>
            </a:pPr>
            <a:r>
              <a:rPr lang="en-US" sz="3507" b="1" dirty="0" err="1">
                <a:solidFill>
                  <a:srgbClr val="253265"/>
                </a:solidFill>
                <a:latin typeface="Archivo Semi-Bold"/>
                <a:ea typeface="Archivo Semi-Bold"/>
                <a:cs typeface="Archivo Semi-Bold"/>
                <a:sym typeface="Archivo Semi-Bold"/>
              </a:rPr>
              <a:t>Achternaam</a:t>
            </a:r>
            <a:r>
              <a:rPr lang="en-US" sz="3507" b="1" dirty="0">
                <a:solidFill>
                  <a:srgbClr val="253265"/>
                </a:solidFill>
                <a:latin typeface="Archivo Semi-Bold"/>
                <a:ea typeface="Archivo Semi-Bold"/>
                <a:cs typeface="Archivo Semi-Bold"/>
                <a:sym typeface="Archivo Semi-Bold"/>
              </a:rPr>
              <a:t> </a:t>
            </a:r>
          </a:p>
          <a:p>
            <a:pPr algn="ctr">
              <a:lnSpc>
                <a:spcPts val="4138"/>
              </a:lnSpc>
            </a:pPr>
            <a:r>
              <a:rPr lang="en-US" sz="3507" b="1" dirty="0" err="1">
                <a:solidFill>
                  <a:srgbClr val="253265"/>
                </a:solidFill>
                <a:latin typeface="Archivo Semi-Bold"/>
                <a:ea typeface="Archivo Semi-Bold"/>
                <a:cs typeface="Archivo Semi-Bold"/>
                <a:sym typeface="Archivo Semi-Bold"/>
              </a:rPr>
              <a:t>Geboortedatum</a:t>
            </a:r>
            <a:endParaRPr lang="en-US" sz="3507" b="1" dirty="0">
              <a:solidFill>
                <a:srgbClr val="253265"/>
              </a:solidFill>
              <a:latin typeface="Archivo Semi-Bold"/>
              <a:ea typeface="Archivo Semi-Bold"/>
              <a:cs typeface="Archivo Semi-Bold"/>
              <a:sym typeface="Archivo Semi-Bold"/>
            </a:endParaRPr>
          </a:p>
        </p:txBody>
      </p:sp>
      <p:sp>
        <p:nvSpPr>
          <p:cNvPr id="32" name="TextBox 32"/>
          <p:cNvSpPr txBox="1"/>
          <p:nvPr/>
        </p:nvSpPr>
        <p:spPr>
          <a:xfrm>
            <a:off x="3064701" y="4081362"/>
            <a:ext cx="2156546" cy="1062450"/>
          </a:xfrm>
          <a:prstGeom prst="rect">
            <a:avLst/>
          </a:prstGeom>
        </p:spPr>
        <p:txBody>
          <a:bodyPr lIns="0" tIns="0" rIns="0" bIns="0" rtlCol="0" anchor="t">
            <a:spAutoFit/>
          </a:bodyPr>
          <a:lstStyle/>
          <a:p>
            <a:pPr algn="ctr">
              <a:lnSpc>
                <a:spcPts val="4138"/>
              </a:lnSpc>
            </a:pPr>
            <a:r>
              <a:rPr lang="en-US" sz="3507">
                <a:solidFill>
                  <a:srgbClr val="253265"/>
                </a:solidFill>
                <a:latin typeface="Archivo"/>
                <a:ea typeface="Archivo"/>
                <a:cs typeface="Archivo"/>
                <a:sym typeface="Archivo"/>
              </a:rPr>
              <a:t>Voornaam </a:t>
            </a:r>
          </a:p>
          <a:p>
            <a:pPr algn="ctr">
              <a:lnSpc>
                <a:spcPts val="4138"/>
              </a:lnSpc>
            </a:pPr>
            <a:r>
              <a:rPr lang="en-US" sz="3507">
                <a:solidFill>
                  <a:srgbClr val="253265"/>
                </a:solidFill>
                <a:latin typeface="Archivo"/>
                <a:ea typeface="Archivo"/>
                <a:cs typeface="Archivo"/>
                <a:sym typeface="Archivo"/>
              </a:rPr>
              <a:t>Instelling</a:t>
            </a:r>
          </a:p>
        </p:txBody>
      </p:sp>
      <p:sp>
        <p:nvSpPr>
          <p:cNvPr id="33" name="Freeform 33"/>
          <p:cNvSpPr/>
          <p:nvPr/>
        </p:nvSpPr>
        <p:spPr>
          <a:xfrm>
            <a:off x="7424190" y="8506760"/>
            <a:ext cx="756266" cy="751540"/>
          </a:xfrm>
          <a:custGeom>
            <a:avLst/>
            <a:gdLst/>
            <a:ahLst/>
            <a:cxnLst/>
            <a:rect l="l" t="t" r="r" b="b"/>
            <a:pathLst>
              <a:path w="756266" h="751540">
                <a:moveTo>
                  <a:pt x="0" y="0"/>
                </a:moveTo>
                <a:lnTo>
                  <a:pt x="756266" y="0"/>
                </a:lnTo>
                <a:lnTo>
                  <a:pt x="756266" y="751540"/>
                </a:lnTo>
                <a:lnTo>
                  <a:pt x="0" y="751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5400000" flipV="1">
            <a:off x="-1424365" y="1214456"/>
            <a:ext cx="5783498" cy="2942737"/>
          </a:xfrm>
          <a:custGeom>
            <a:avLst/>
            <a:gdLst/>
            <a:ahLst/>
            <a:cxnLst/>
            <a:rect l="l" t="t" r="r" b="b"/>
            <a:pathLst>
              <a:path w="5783498" h="2942737">
                <a:moveTo>
                  <a:pt x="0" y="2942736"/>
                </a:moveTo>
                <a:lnTo>
                  <a:pt x="5783497" y="2942736"/>
                </a:lnTo>
                <a:lnTo>
                  <a:pt x="5783497" y="0"/>
                </a:lnTo>
                <a:lnTo>
                  <a:pt x="0" y="0"/>
                </a:lnTo>
                <a:lnTo>
                  <a:pt x="0" y="2942736"/>
                </a:lnTo>
                <a:close/>
              </a:path>
            </a:pathLst>
          </a:custGeom>
          <a:blipFill>
            <a:blip r:embed="rId2"/>
            <a:stretch>
              <a:fillRect/>
            </a:stretch>
          </a:blipFill>
        </p:spPr>
        <p:txBody>
          <a:bodyPr/>
          <a:lstStyle/>
          <a:p>
            <a:endParaRPr lang="nl-NL"/>
          </a:p>
        </p:txBody>
      </p:sp>
      <p:sp>
        <p:nvSpPr>
          <p:cNvPr id="3" name="Freeform 3"/>
          <p:cNvSpPr/>
          <p:nvPr/>
        </p:nvSpPr>
        <p:spPr>
          <a:xfrm>
            <a:off x="7189164" y="5325283"/>
            <a:ext cx="10803017" cy="5485579"/>
          </a:xfrm>
          <a:custGeom>
            <a:avLst/>
            <a:gdLst/>
            <a:ahLst/>
            <a:cxnLst/>
            <a:rect l="l" t="t" r="r" b="b"/>
            <a:pathLst>
              <a:path w="10803017" h="5485579">
                <a:moveTo>
                  <a:pt x="0" y="0"/>
                </a:moveTo>
                <a:lnTo>
                  <a:pt x="10803017" y="0"/>
                </a:lnTo>
                <a:lnTo>
                  <a:pt x="10803017" y="5485578"/>
                </a:lnTo>
                <a:lnTo>
                  <a:pt x="0" y="5485578"/>
                </a:lnTo>
                <a:lnTo>
                  <a:pt x="0" y="0"/>
                </a:lnTo>
                <a:close/>
              </a:path>
            </a:pathLst>
          </a:custGeom>
          <a:blipFill>
            <a:blip r:embed="rId3"/>
            <a:stretch>
              <a:fillRect/>
            </a:stretch>
          </a:blipFill>
        </p:spPr>
        <p:txBody>
          <a:bodyPr/>
          <a:lstStyle/>
          <a:p>
            <a:endParaRPr lang="nl-NL"/>
          </a:p>
        </p:txBody>
      </p:sp>
      <p:sp>
        <p:nvSpPr>
          <p:cNvPr id="4" name="TextBox 4"/>
          <p:cNvSpPr txBox="1"/>
          <p:nvPr/>
        </p:nvSpPr>
        <p:spPr>
          <a:xfrm>
            <a:off x="-3985" y="800100"/>
            <a:ext cx="18288000" cy="2600883"/>
          </a:xfrm>
          <a:prstGeom prst="rect">
            <a:avLst/>
          </a:prstGeom>
        </p:spPr>
        <p:txBody>
          <a:bodyPr lIns="0" tIns="0" rIns="0" bIns="0" rtlCol="0" anchor="t">
            <a:spAutoFit/>
          </a:bodyPr>
          <a:lstStyle/>
          <a:p>
            <a:pPr algn="ctr">
              <a:lnSpc>
                <a:spcPts val="6638"/>
              </a:lnSpc>
            </a:pPr>
            <a:r>
              <a:rPr lang="en-US" sz="8000" b="1" dirty="0">
                <a:solidFill>
                  <a:srgbClr val="FFFFFF"/>
                </a:solidFill>
                <a:latin typeface="Archivo Expanded Heavy"/>
                <a:ea typeface="Archivo Expanded Heavy"/>
                <a:cs typeface="Archivo Expanded Heavy"/>
                <a:sym typeface="Archivo Expanded Heavy"/>
              </a:rPr>
              <a:t>VUL DE </a:t>
            </a:r>
          </a:p>
          <a:p>
            <a:pPr algn="ctr">
              <a:lnSpc>
                <a:spcPts val="6638"/>
              </a:lnSpc>
            </a:pPr>
            <a:r>
              <a:rPr lang="en-US" sz="8000" b="1" dirty="0">
                <a:solidFill>
                  <a:srgbClr val="0F296D"/>
                </a:solidFill>
                <a:latin typeface="Archivo Expanded Heavy"/>
                <a:ea typeface="Archivo Expanded Heavy"/>
                <a:cs typeface="Archivo Expanded Heavy"/>
                <a:sym typeface="Archivo Expanded Heavy"/>
              </a:rPr>
              <a:t>JOB-MONITOR</a:t>
            </a:r>
            <a:r>
              <a:rPr lang="en-US" sz="8000" b="1" dirty="0">
                <a:solidFill>
                  <a:srgbClr val="FFFFFF"/>
                </a:solidFill>
                <a:latin typeface="Archivo Expanded Heavy"/>
                <a:ea typeface="Archivo Expanded Heavy"/>
                <a:cs typeface="Archivo Expanded Heavy"/>
                <a:sym typeface="Archivo Expanded Heavy"/>
              </a:rPr>
              <a:t> </a:t>
            </a:r>
          </a:p>
          <a:p>
            <a:pPr algn="ctr">
              <a:lnSpc>
                <a:spcPts val="6638"/>
              </a:lnSpc>
            </a:pPr>
            <a:r>
              <a:rPr lang="en-US" sz="8000" b="1" dirty="0">
                <a:solidFill>
                  <a:srgbClr val="FFFFFF"/>
                </a:solidFill>
                <a:latin typeface="Archivo Expanded Heavy"/>
                <a:ea typeface="Archivo Expanded Heavy"/>
                <a:cs typeface="Archivo Expanded Heavy"/>
                <a:sym typeface="Archivo Expanded Heavy"/>
              </a:rPr>
              <a:t>IN! </a:t>
            </a:r>
          </a:p>
        </p:txBody>
      </p:sp>
      <p:pic>
        <p:nvPicPr>
          <p:cNvPr id="5" name="Picture 5"/>
          <p:cNvPicPr>
            <a:picLocks noChangeAspect="1"/>
          </p:cNvPicPr>
          <p:nvPr/>
        </p:nvPicPr>
        <p:blipFill>
          <a:blip r:embed="rId4"/>
          <a:stretch>
            <a:fillRect/>
          </a:stretch>
        </p:blipFill>
        <p:spPr>
          <a:xfrm>
            <a:off x="5980846" y="3168562"/>
            <a:ext cx="6318338" cy="6318338"/>
          </a:xfrm>
          <a:prstGeom prst="rect">
            <a:avLst/>
          </a:prstGeom>
        </p:spPr>
      </p:pic>
      <p:sp>
        <p:nvSpPr>
          <p:cNvPr id="6" name="TextBox 6"/>
          <p:cNvSpPr txBox="1"/>
          <p:nvPr/>
        </p:nvSpPr>
        <p:spPr>
          <a:xfrm>
            <a:off x="7012520" y="9072424"/>
            <a:ext cx="4254990" cy="511628"/>
          </a:xfrm>
          <a:prstGeom prst="rect">
            <a:avLst/>
          </a:prstGeom>
        </p:spPr>
        <p:txBody>
          <a:bodyPr lIns="0" tIns="0" rIns="0" bIns="0" rtlCol="0" anchor="t">
            <a:spAutoFit/>
          </a:bodyPr>
          <a:lstStyle/>
          <a:p>
            <a:pPr algn="ctr">
              <a:lnSpc>
                <a:spcPts val="4179"/>
              </a:lnSpc>
            </a:pPr>
            <a:r>
              <a:rPr lang="en-US" sz="3006" b="1" dirty="0">
                <a:solidFill>
                  <a:srgbClr val="FFFFFF"/>
                </a:solidFill>
                <a:latin typeface="Archivo Semi-Bold"/>
                <a:ea typeface="Archivo Semi-Bold"/>
                <a:cs typeface="Archivo Semi-Bold"/>
                <a:sym typeface="Archivo Semi-Bold"/>
              </a:rPr>
              <a:t>www.jobmbo.nl/monitor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3"/>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4"/>
            <a:stretch>
              <a:fillRect/>
            </a:stretch>
          </a:blipFill>
        </p:spPr>
        <p:txBody>
          <a:bodyPr/>
          <a:lstStyle/>
          <a:p>
            <a:endParaRPr lang="nl-NL"/>
          </a:p>
        </p:txBody>
      </p:sp>
      <p:pic>
        <p:nvPicPr>
          <p:cNvPr id="5" name="Onlinemedia 4" title="Wat is de JOB-monitor? - JOBmbo">
            <a:hlinkClick r:id="" action="ppaction://media"/>
            <a:extLst>
              <a:ext uri="{FF2B5EF4-FFF2-40B4-BE49-F238E27FC236}">
                <a16:creationId xmlns:a16="http://schemas.microsoft.com/office/drawing/2014/main" id="{C391A358-5575-7008-4193-E2B0684AE1F9}"/>
              </a:ext>
            </a:extLst>
          </p:cNvPr>
          <p:cNvPicPr>
            <a:picLocks noRot="1" noChangeAspect="1"/>
          </p:cNvPicPr>
          <p:nvPr>
            <a:videoFile r:link="rId1"/>
          </p:nvPr>
        </p:nvPicPr>
        <p:blipFill>
          <a:blip r:embed="rId5"/>
          <a:stretch>
            <a:fillRect/>
          </a:stretch>
        </p:blipFill>
        <p:spPr>
          <a:xfrm>
            <a:off x="1524000" y="838200"/>
            <a:ext cx="15240000" cy="861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2"/>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3"/>
            <a:stretch>
              <a:fillRect/>
            </a:stretch>
          </a:blipFill>
        </p:spPr>
        <p:txBody>
          <a:bodyPr/>
          <a:lstStyle/>
          <a:p>
            <a:endParaRPr lang="nl-NL"/>
          </a:p>
        </p:txBody>
      </p:sp>
      <p:grpSp>
        <p:nvGrpSpPr>
          <p:cNvPr id="4" name="Group 4"/>
          <p:cNvGrpSpPr/>
          <p:nvPr/>
        </p:nvGrpSpPr>
        <p:grpSpPr>
          <a:xfrm>
            <a:off x="3172983" y="7212590"/>
            <a:ext cx="1411894" cy="141189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DEB5FC"/>
            </a:solidFill>
          </p:spPr>
          <p:txBody>
            <a:bodyPr/>
            <a:lstStyle/>
            <a:p>
              <a:endParaRPr lang="nl-NL"/>
            </a:p>
          </p:txBody>
        </p:sp>
        <p:sp>
          <p:nvSpPr>
            <p:cNvPr id="6" name="TextBox 6"/>
            <p:cNvSpPr txBox="1"/>
            <p:nvPr/>
          </p:nvSpPr>
          <p:spPr>
            <a:xfrm>
              <a:off x="127000" y="174625"/>
              <a:ext cx="558800" cy="511175"/>
            </a:xfrm>
            <a:prstGeom prst="rect">
              <a:avLst/>
            </a:prstGeom>
          </p:spPr>
          <p:txBody>
            <a:bodyPr lIns="50800" tIns="50800" rIns="50800" bIns="50800" rtlCol="0" anchor="ctr"/>
            <a:lstStyle/>
            <a:p>
              <a:pPr algn="ctr">
                <a:lnSpc>
                  <a:spcPts val="2148"/>
                </a:lnSpc>
              </a:pPr>
              <a:endParaRPr/>
            </a:p>
          </p:txBody>
        </p:sp>
      </p:grpSp>
      <p:sp>
        <p:nvSpPr>
          <p:cNvPr id="7" name="TextBox 7"/>
          <p:cNvSpPr txBox="1"/>
          <p:nvPr/>
        </p:nvSpPr>
        <p:spPr>
          <a:xfrm>
            <a:off x="1230569" y="3039266"/>
            <a:ext cx="13831500" cy="5685220"/>
          </a:xfrm>
          <a:prstGeom prst="rect">
            <a:avLst/>
          </a:prstGeom>
        </p:spPr>
        <p:txBody>
          <a:bodyPr lIns="0" tIns="0" rIns="0" bIns="0" rtlCol="0" anchor="t">
            <a:spAutoFit/>
          </a:bodyPr>
          <a:lstStyle/>
          <a:p>
            <a:pPr marL="786097" lvl="1" indent="-393049" algn="l">
              <a:lnSpc>
                <a:spcPts val="5061"/>
              </a:lnSpc>
              <a:buFont typeface="Arial"/>
              <a:buChar char="•"/>
            </a:pPr>
            <a:r>
              <a:rPr lang="en-US" sz="3641" b="1">
                <a:solidFill>
                  <a:srgbClr val="0F296D"/>
                </a:solidFill>
                <a:latin typeface="Archivo Semi-Bold"/>
                <a:ea typeface="Archivo Semi-Bold"/>
                <a:cs typeface="Archivo Semi-Bold"/>
                <a:sym typeface="Archivo Semi-Bold"/>
              </a:rPr>
              <a:t>Een onderzoek naar de mening van mbo-studenten </a:t>
            </a:r>
          </a:p>
          <a:p>
            <a:pPr algn="l">
              <a:lnSpc>
                <a:spcPts val="5061"/>
              </a:lnSpc>
            </a:pPr>
            <a:endParaRPr lang="en-US" sz="3641" b="1">
              <a:solidFill>
                <a:srgbClr val="0F296D"/>
              </a:solidFill>
              <a:latin typeface="Archivo Semi-Bold"/>
              <a:ea typeface="Archivo Semi-Bold"/>
              <a:cs typeface="Archivo Semi-Bold"/>
              <a:sym typeface="Archivo Semi-Bold"/>
            </a:endParaRPr>
          </a:p>
          <a:p>
            <a:pPr marL="786097" lvl="1" indent="-393049" algn="l">
              <a:lnSpc>
                <a:spcPts val="5061"/>
              </a:lnSpc>
              <a:buFont typeface="Arial"/>
              <a:buChar char="•"/>
            </a:pPr>
            <a:r>
              <a:rPr lang="en-US" sz="3641" b="1">
                <a:solidFill>
                  <a:srgbClr val="0F296D"/>
                </a:solidFill>
                <a:latin typeface="Archivo Semi-Bold"/>
                <a:ea typeface="Archivo Semi-Bold"/>
                <a:cs typeface="Archivo Semi-Bold"/>
                <a:sym typeface="Archivo Semi-Bold"/>
              </a:rPr>
              <a:t>Via een vragenlijst geef je anoniem je mening over verschillende thema's, zodat het onderwijs kan worden verbeterd</a:t>
            </a:r>
          </a:p>
          <a:p>
            <a:pPr algn="l">
              <a:lnSpc>
                <a:spcPts val="5061"/>
              </a:lnSpc>
            </a:pPr>
            <a:endParaRPr lang="en-US" sz="3641" b="1">
              <a:solidFill>
                <a:srgbClr val="0F296D"/>
              </a:solidFill>
              <a:latin typeface="Archivo Semi-Bold"/>
              <a:ea typeface="Archivo Semi-Bold"/>
              <a:cs typeface="Archivo Semi-Bold"/>
              <a:sym typeface="Archivo Semi-Bold"/>
            </a:endParaRPr>
          </a:p>
          <a:p>
            <a:pPr marL="786097" lvl="1" indent="-393049" algn="l">
              <a:lnSpc>
                <a:spcPts val="5061"/>
              </a:lnSpc>
              <a:buFont typeface="Arial"/>
              <a:buChar char="•"/>
            </a:pPr>
            <a:r>
              <a:rPr lang="en-US" sz="3641" b="1">
                <a:solidFill>
                  <a:srgbClr val="0F296D"/>
                </a:solidFill>
                <a:latin typeface="Archivo Semi-Bold"/>
                <a:ea typeface="Archivo Semi-Bold"/>
                <a:cs typeface="Archivo Semi-Bold"/>
                <a:sym typeface="Archivo Semi-Bold"/>
              </a:rPr>
              <a:t>In 2024 vulden 209.289 mbo-studenten de JOB-monitor in, dat is   52%   van de studenten van de scholen die meededen  </a:t>
            </a:r>
          </a:p>
          <a:p>
            <a:pPr algn="l">
              <a:lnSpc>
                <a:spcPts val="4296"/>
              </a:lnSpc>
            </a:pPr>
            <a:endParaRPr lang="en-US" sz="3641" b="1">
              <a:solidFill>
                <a:srgbClr val="0F296D"/>
              </a:solidFill>
              <a:latin typeface="Archivo Semi-Bold"/>
              <a:ea typeface="Archivo Semi-Bold"/>
              <a:cs typeface="Archivo Semi-Bold"/>
              <a:sym typeface="Archivo Semi-Bold"/>
            </a:endParaRPr>
          </a:p>
        </p:txBody>
      </p:sp>
      <p:sp>
        <p:nvSpPr>
          <p:cNvPr id="8" name="TextBox 8"/>
          <p:cNvSpPr txBox="1"/>
          <p:nvPr/>
        </p:nvSpPr>
        <p:spPr>
          <a:xfrm>
            <a:off x="1028700" y="1362075"/>
            <a:ext cx="12839700" cy="1068049"/>
          </a:xfrm>
          <a:prstGeom prst="rect">
            <a:avLst/>
          </a:prstGeom>
        </p:spPr>
        <p:txBody>
          <a:bodyPr wrap="square" lIns="0" tIns="0" rIns="0" bIns="0" rtlCol="0" anchor="t">
            <a:spAutoFit/>
          </a:bodyPr>
          <a:lstStyle/>
          <a:p>
            <a:pPr algn="l">
              <a:lnSpc>
                <a:spcPts val="8074"/>
              </a:lnSpc>
            </a:pPr>
            <a:r>
              <a:rPr lang="en-US" sz="9728" b="1" dirty="0">
                <a:solidFill>
                  <a:srgbClr val="FFFFFF"/>
                </a:solidFill>
                <a:latin typeface="Archivo Expanded Heavy"/>
                <a:ea typeface="Archivo Expanded Heavy"/>
                <a:cs typeface="Archivo Expanded Heavy"/>
                <a:sym typeface="Archivo Expanded Heavy"/>
              </a:rPr>
              <a:t>JOB-MONITOR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2"/>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3"/>
            <a:stretch>
              <a:fillRect/>
            </a:stretch>
          </a:blipFill>
        </p:spPr>
        <p:txBody>
          <a:bodyPr/>
          <a:lstStyle/>
          <a:p>
            <a:endParaRPr lang="nl-NL"/>
          </a:p>
        </p:txBody>
      </p:sp>
      <p:sp>
        <p:nvSpPr>
          <p:cNvPr id="4" name="TextBox 4"/>
          <p:cNvSpPr txBox="1"/>
          <p:nvPr/>
        </p:nvSpPr>
        <p:spPr>
          <a:xfrm>
            <a:off x="1331200" y="2805865"/>
            <a:ext cx="13831500" cy="3817392"/>
          </a:xfrm>
          <a:prstGeom prst="rect">
            <a:avLst/>
          </a:prstGeom>
        </p:spPr>
        <p:txBody>
          <a:bodyPr lIns="0" tIns="0" rIns="0" bIns="0" rtlCol="0" anchor="t">
            <a:spAutoFit/>
          </a:bodyPr>
          <a:lstStyle/>
          <a:p>
            <a:pPr algn="l">
              <a:lnSpc>
                <a:spcPts val="5061"/>
              </a:lnSpc>
            </a:pPr>
            <a:r>
              <a:rPr lang="en-US" sz="3641" b="1">
                <a:solidFill>
                  <a:srgbClr val="0F296D"/>
                </a:solidFill>
                <a:latin typeface="Archivo Semi-Bold"/>
                <a:ea typeface="Archivo Semi-Bold"/>
                <a:cs typeface="Archivo Semi-Bold"/>
                <a:sym typeface="Archivo Semi-Bold"/>
              </a:rPr>
              <a:t>Jouw school en de studentenraad kunnen via de resultaten zien wat er goed gaat en wat er minder goed gaat, zo kunnen zij het onderwijs verbeteren! </a:t>
            </a:r>
          </a:p>
          <a:p>
            <a:pPr algn="l">
              <a:lnSpc>
                <a:spcPts val="5061"/>
              </a:lnSpc>
            </a:pPr>
            <a:endParaRPr lang="en-US" sz="3641" b="1">
              <a:solidFill>
                <a:srgbClr val="0F296D"/>
              </a:solidFill>
              <a:latin typeface="Archivo Semi-Bold"/>
              <a:ea typeface="Archivo Semi-Bold"/>
              <a:cs typeface="Archivo Semi-Bold"/>
              <a:sym typeface="Archivo Semi-Bold"/>
            </a:endParaRPr>
          </a:p>
          <a:p>
            <a:pPr algn="l">
              <a:lnSpc>
                <a:spcPts val="5061"/>
              </a:lnSpc>
            </a:pPr>
            <a:r>
              <a:rPr lang="en-US" sz="3641" b="1">
                <a:solidFill>
                  <a:srgbClr val="FF3131"/>
                </a:solidFill>
                <a:latin typeface="Archivo Semi-Bold"/>
                <a:ea typeface="Archivo Semi-Bold"/>
                <a:cs typeface="Archivo Semi-Bold"/>
                <a:sym typeface="Archivo Semi-Bold"/>
              </a:rPr>
              <a:t>Eventueel toevoegen: </a:t>
            </a:r>
            <a:r>
              <a:rPr lang="en-US" sz="3641">
                <a:solidFill>
                  <a:srgbClr val="FF3131"/>
                </a:solidFill>
                <a:latin typeface="Archivo"/>
                <a:ea typeface="Archivo"/>
                <a:cs typeface="Archivo"/>
                <a:sym typeface="Archivo"/>
              </a:rPr>
              <a:t>Voorbeelden van met welke resultaten school aan de slag is gegaan</a:t>
            </a:r>
          </a:p>
        </p:txBody>
      </p:sp>
      <p:sp>
        <p:nvSpPr>
          <p:cNvPr id="5" name="TextBox 5"/>
          <p:cNvSpPr txBox="1"/>
          <p:nvPr/>
        </p:nvSpPr>
        <p:spPr>
          <a:xfrm>
            <a:off x="1028700" y="1362075"/>
            <a:ext cx="12915900" cy="1068049"/>
          </a:xfrm>
          <a:prstGeom prst="rect">
            <a:avLst/>
          </a:prstGeom>
        </p:spPr>
        <p:txBody>
          <a:bodyPr wrap="square" lIns="0" tIns="0" rIns="0" bIns="0" rtlCol="0" anchor="t">
            <a:spAutoFit/>
          </a:bodyPr>
          <a:lstStyle/>
          <a:p>
            <a:pPr algn="l">
              <a:lnSpc>
                <a:spcPts val="8074"/>
              </a:lnSpc>
            </a:pPr>
            <a:r>
              <a:rPr lang="en-US" sz="9728" b="1" dirty="0">
                <a:solidFill>
                  <a:srgbClr val="FFFFFF"/>
                </a:solidFill>
                <a:latin typeface="Archivo Expanded Heavy"/>
                <a:ea typeface="Archivo Expanded Heavy"/>
                <a:cs typeface="Archivo Expanded Heavy"/>
                <a:sym typeface="Archivo Expanded Heavy"/>
              </a:rPr>
              <a:t>RESULTATEN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2"/>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3"/>
            <a:stretch>
              <a:fillRect/>
            </a:stretch>
          </a:blipFill>
        </p:spPr>
        <p:txBody>
          <a:bodyPr/>
          <a:lstStyle/>
          <a:p>
            <a:endParaRPr lang="nl-NL"/>
          </a:p>
        </p:txBody>
      </p:sp>
      <p:sp>
        <p:nvSpPr>
          <p:cNvPr id="4" name="Freeform 4"/>
          <p:cNvSpPr/>
          <p:nvPr/>
        </p:nvSpPr>
        <p:spPr>
          <a:xfrm>
            <a:off x="10758654" y="2538420"/>
            <a:ext cx="6637049" cy="6654188"/>
          </a:xfrm>
          <a:custGeom>
            <a:avLst/>
            <a:gdLst/>
            <a:ahLst/>
            <a:cxnLst/>
            <a:rect l="l" t="t" r="r" b="b"/>
            <a:pathLst>
              <a:path w="6637049" h="6654188">
                <a:moveTo>
                  <a:pt x="0" y="0"/>
                </a:moveTo>
                <a:lnTo>
                  <a:pt x="6637049" y="0"/>
                </a:lnTo>
                <a:lnTo>
                  <a:pt x="6637049" y="6654188"/>
                </a:lnTo>
                <a:lnTo>
                  <a:pt x="0" y="6654188"/>
                </a:lnTo>
                <a:lnTo>
                  <a:pt x="0" y="0"/>
                </a:lnTo>
                <a:close/>
              </a:path>
            </a:pathLst>
          </a:custGeom>
          <a:blipFill>
            <a:blip r:embed="rId4"/>
            <a:stretch>
              <a:fillRect t="-31587" b="-20982"/>
            </a:stretch>
          </a:blipFill>
        </p:spPr>
        <p:txBody>
          <a:bodyPr/>
          <a:lstStyle/>
          <a:p>
            <a:endParaRPr lang="nl-NL"/>
          </a:p>
        </p:txBody>
      </p:sp>
      <p:sp>
        <p:nvSpPr>
          <p:cNvPr id="5" name="Freeform 5"/>
          <p:cNvSpPr/>
          <p:nvPr/>
        </p:nvSpPr>
        <p:spPr>
          <a:xfrm>
            <a:off x="1028700" y="1028700"/>
            <a:ext cx="3613160" cy="1269665"/>
          </a:xfrm>
          <a:custGeom>
            <a:avLst/>
            <a:gdLst/>
            <a:ahLst/>
            <a:cxnLst/>
            <a:rect l="l" t="t" r="r" b="b"/>
            <a:pathLst>
              <a:path w="3613160" h="1269665">
                <a:moveTo>
                  <a:pt x="0" y="0"/>
                </a:moveTo>
                <a:lnTo>
                  <a:pt x="3613160" y="0"/>
                </a:lnTo>
                <a:lnTo>
                  <a:pt x="3613160" y="1269665"/>
                </a:lnTo>
                <a:lnTo>
                  <a:pt x="0" y="1269665"/>
                </a:lnTo>
                <a:lnTo>
                  <a:pt x="0" y="0"/>
                </a:lnTo>
                <a:close/>
              </a:path>
            </a:pathLst>
          </a:custGeom>
          <a:blipFill>
            <a:blip r:embed="rId5"/>
            <a:stretch>
              <a:fillRect/>
            </a:stretch>
          </a:blipFill>
        </p:spPr>
        <p:txBody>
          <a:bodyPr/>
          <a:lstStyle/>
          <a:p>
            <a:endParaRPr lang="nl-NL"/>
          </a:p>
        </p:txBody>
      </p:sp>
      <p:sp>
        <p:nvSpPr>
          <p:cNvPr id="6" name="TextBox 6"/>
          <p:cNvSpPr txBox="1"/>
          <p:nvPr/>
        </p:nvSpPr>
        <p:spPr>
          <a:xfrm>
            <a:off x="1028700" y="2981565"/>
            <a:ext cx="9214660" cy="5352496"/>
          </a:xfrm>
          <a:prstGeom prst="rect">
            <a:avLst/>
          </a:prstGeom>
        </p:spPr>
        <p:txBody>
          <a:bodyPr lIns="0" tIns="0" rIns="0" bIns="0" rtlCol="0" anchor="t">
            <a:spAutoFit/>
          </a:bodyPr>
          <a:lstStyle/>
          <a:p>
            <a:pPr marL="786097" lvl="1" indent="-393049" algn="l">
              <a:lnSpc>
                <a:spcPts val="4223"/>
              </a:lnSpc>
              <a:buFont typeface="Arial"/>
              <a:buChar char="•"/>
            </a:pPr>
            <a:r>
              <a:rPr lang="en-US" sz="3641" b="1">
                <a:solidFill>
                  <a:srgbClr val="0F296D"/>
                </a:solidFill>
                <a:latin typeface="Archivo Semi-Bold"/>
                <a:ea typeface="Archivo Semi-Bold"/>
                <a:cs typeface="Archivo Semi-Bold"/>
                <a:sym typeface="Archivo Semi-Bold"/>
              </a:rPr>
              <a:t>De organisatie die opkomt voor mbo-studenten </a:t>
            </a:r>
          </a:p>
          <a:p>
            <a:pPr algn="l">
              <a:lnSpc>
                <a:spcPts val="4223"/>
              </a:lnSpc>
            </a:pPr>
            <a:endParaRPr lang="en-US" sz="3641" b="1">
              <a:solidFill>
                <a:srgbClr val="0F296D"/>
              </a:solidFill>
              <a:latin typeface="Archivo Semi-Bold"/>
              <a:ea typeface="Archivo Semi-Bold"/>
              <a:cs typeface="Archivo Semi-Bold"/>
              <a:sym typeface="Archivo Semi-Bold"/>
            </a:endParaRPr>
          </a:p>
          <a:p>
            <a:pPr marL="786097" lvl="1" indent="-393049" algn="l">
              <a:lnSpc>
                <a:spcPts val="4223"/>
              </a:lnSpc>
              <a:buFont typeface="Arial"/>
              <a:buChar char="•"/>
            </a:pPr>
            <a:r>
              <a:rPr lang="en-US" sz="3641" b="1">
                <a:solidFill>
                  <a:srgbClr val="0F296D"/>
                </a:solidFill>
                <a:latin typeface="Archivo Semi-Bold"/>
                <a:ea typeface="Archivo Semi-Bold"/>
                <a:cs typeface="Archivo Semi-Bold"/>
                <a:sym typeface="Archivo Semi-Bold"/>
              </a:rPr>
              <a:t>Laat de stem van mbo-studenten horen in de politiek, media en het onderwijs </a:t>
            </a:r>
          </a:p>
          <a:p>
            <a:pPr algn="l">
              <a:lnSpc>
                <a:spcPts val="4223"/>
              </a:lnSpc>
            </a:pPr>
            <a:r>
              <a:rPr lang="en-US" sz="3641" b="1">
                <a:solidFill>
                  <a:srgbClr val="0F296D"/>
                </a:solidFill>
                <a:latin typeface="Archivo Semi-Bold"/>
                <a:ea typeface="Archivo Semi-Bold"/>
                <a:cs typeface="Archivo Semi-Bold"/>
                <a:sym typeface="Archivo Semi-Bold"/>
              </a:rPr>
              <a:t> </a:t>
            </a:r>
          </a:p>
          <a:p>
            <a:pPr marL="786097" lvl="1" indent="-393049" algn="l">
              <a:lnSpc>
                <a:spcPts val="4223"/>
              </a:lnSpc>
              <a:buFont typeface="Arial"/>
              <a:buChar char="•"/>
            </a:pPr>
            <a:r>
              <a:rPr lang="en-US" sz="3641" b="1">
                <a:solidFill>
                  <a:srgbClr val="0F296D"/>
                </a:solidFill>
                <a:latin typeface="Archivo Semi-Bold"/>
                <a:ea typeface="Archivo Semi-Bold"/>
                <a:cs typeface="Archivo Semi-Bold"/>
                <a:sym typeface="Archivo Semi-Bold"/>
              </a:rPr>
              <a:t>Bestuur van vijf mbo-studenten </a:t>
            </a:r>
          </a:p>
          <a:p>
            <a:pPr algn="l">
              <a:lnSpc>
                <a:spcPts val="4223"/>
              </a:lnSpc>
            </a:pPr>
            <a:endParaRPr lang="en-US" sz="3641" b="1">
              <a:solidFill>
                <a:srgbClr val="0F296D"/>
              </a:solidFill>
              <a:latin typeface="Archivo Semi-Bold"/>
              <a:ea typeface="Archivo Semi-Bold"/>
              <a:cs typeface="Archivo Semi-Bold"/>
              <a:sym typeface="Archivo Semi-Bold"/>
            </a:endParaRPr>
          </a:p>
          <a:p>
            <a:pPr marL="786097" lvl="1" indent="-393049" algn="l">
              <a:lnSpc>
                <a:spcPts val="4223"/>
              </a:lnSpc>
              <a:buFont typeface="Arial"/>
              <a:buChar char="•"/>
            </a:pPr>
            <a:r>
              <a:rPr lang="en-US" sz="3641" b="1">
                <a:solidFill>
                  <a:srgbClr val="0F296D"/>
                </a:solidFill>
                <a:latin typeface="Archivo Semi-Bold"/>
                <a:ea typeface="Archivo Semi-Bold"/>
                <a:cs typeface="Archivo Semi-Bold"/>
                <a:sym typeface="Archivo Semi-Bold"/>
              </a:rPr>
              <a:t>Klachtenlijn, JOB-tour, evenementen voor studenten etc.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2"/>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3"/>
            <a:stretch>
              <a:fillRect/>
            </a:stretch>
          </a:blipFill>
        </p:spPr>
        <p:txBody>
          <a:bodyPr/>
          <a:lstStyle/>
          <a:p>
            <a:endParaRPr lang="nl-NL"/>
          </a:p>
        </p:txBody>
      </p:sp>
      <p:sp>
        <p:nvSpPr>
          <p:cNvPr id="4" name="TextBox 4"/>
          <p:cNvSpPr txBox="1"/>
          <p:nvPr/>
        </p:nvSpPr>
        <p:spPr>
          <a:xfrm>
            <a:off x="1287774" y="2863862"/>
            <a:ext cx="15712452" cy="4776021"/>
          </a:xfrm>
          <a:prstGeom prst="rect">
            <a:avLst/>
          </a:prstGeom>
        </p:spPr>
        <p:txBody>
          <a:bodyPr lIns="0" tIns="0" rIns="0" bIns="0" rtlCol="0" anchor="t">
            <a:spAutoFit/>
          </a:bodyPr>
          <a:lstStyle/>
          <a:p>
            <a:pPr algn="l">
              <a:lnSpc>
                <a:spcPts val="5417"/>
              </a:lnSpc>
            </a:pPr>
            <a:r>
              <a:rPr lang="en-US" sz="3541" b="1" dirty="0">
                <a:solidFill>
                  <a:srgbClr val="0F296D"/>
                </a:solidFill>
                <a:latin typeface="Archivo Semi-Bold"/>
                <a:ea typeface="Archivo Semi-Bold"/>
                <a:cs typeface="Archivo Semi-Bold"/>
                <a:sym typeface="Archivo Semi-Bold"/>
              </a:rPr>
              <a:t>Ook </a:t>
            </a:r>
            <a:r>
              <a:rPr lang="en-US" sz="3541" b="1" dirty="0" err="1">
                <a:solidFill>
                  <a:srgbClr val="0F296D"/>
                </a:solidFill>
                <a:latin typeface="Archivo Semi-Bold"/>
                <a:ea typeface="Archivo Semi-Bold"/>
                <a:cs typeface="Archivo Semi-Bold"/>
                <a:sym typeface="Archivo Semi-Bold"/>
              </a:rPr>
              <a:t>JOBmbo</a:t>
            </a:r>
            <a:r>
              <a:rPr lang="en-US" sz="3541" b="1" dirty="0">
                <a:solidFill>
                  <a:srgbClr val="0F296D"/>
                </a:solidFill>
                <a:latin typeface="Archivo Semi-Bold"/>
                <a:ea typeface="Archivo Semi-Bold"/>
                <a:cs typeface="Archivo Semi-Bold"/>
                <a:sym typeface="Archivo Semi-Bold"/>
              </a:rPr>
              <a:t> </a:t>
            </a:r>
            <a:r>
              <a:rPr lang="en-US" sz="3541" b="1" dirty="0" err="1">
                <a:solidFill>
                  <a:srgbClr val="0F296D"/>
                </a:solidFill>
                <a:latin typeface="Archivo Semi-Bold"/>
                <a:ea typeface="Archivo Semi-Bold"/>
                <a:cs typeface="Archivo Semi-Bold"/>
                <a:sym typeface="Archivo Semi-Bold"/>
              </a:rPr>
              <a:t>gaat</a:t>
            </a:r>
            <a:r>
              <a:rPr lang="en-US" sz="3541" b="1" dirty="0">
                <a:solidFill>
                  <a:srgbClr val="0F296D"/>
                </a:solidFill>
                <a:latin typeface="Archivo Semi-Bold"/>
                <a:ea typeface="Archivo Semi-Bold"/>
                <a:cs typeface="Archivo Semi-Bold"/>
                <a:sym typeface="Archivo Semi-Bold"/>
              </a:rPr>
              <a:t> </a:t>
            </a:r>
            <a:r>
              <a:rPr lang="en-US" sz="3541" b="1" dirty="0" err="1">
                <a:solidFill>
                  <a:srgbClr val="0F296D"/>
                </a:solidFill>
                <a:latin typeface="Archivo Semi-Bold"/>
                <a:ea typeface="Archivo Semi-Bold"/>
                <a:cs typeface="Archivo Semi-Bold"/>
                <a:sym typeface="Archivo Semi-Bold"/>
              </a:rPr>
              <a:t>aan</a:t>
            </a:r>
            <a:r>
              <a:rPr lang="en-US" sz="3541" b="1" dirty="0">
                <a:solidFill>
                  <a:srgbClr val="0F296D"/>
                </a:solidFill>
                <a:latin typeface="Archivo Semi-Bold"/>
                <a:ea typeface="Archivo Semi-Bold"/>
                <a:cs typeface="Archivo Semi-Bold"/>
                <a:sym typeface="Archivo Semi-Bold"/>
              </a:rPr>
              <a:t> de slag met de </a:t>
            </a:r>
            <a:r>
              <a:rPr lang="en-US" sz="3541" b="1" dirty="0" err="1">
                <a:solidFill>
                  <a:srgbClr val="0F296D"/>
                </a:solidFill>
                <a:latin typeface="Archivo Semi-Bold"/>
                <a:ea typeface="Archivo Semi-Bold"/>
                <a:cs typeface="Archivo Semi-Bold"/>
                <a:sym typeface="Archivo Semi-Bold"/>
              </a:rPr>
              <a:t>resultaten</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wij</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strijden</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voor</a:t>
            </a:r>
            <a:r>
              <a:rPr lang="en-US" sz="3541" dirty="0">
                <a:solidFill>
                  <a:srgbClr val="0F296D"/>
                </a:solidFill>
                <a:latin typeface="Archivo"/>
                <a:ea typeface="Archivo"/>
                <a:cs typeface="Archivo"/>
                <a:sym typeface="Archivo"/>
              </a:rPr>
              <a:t>:</a:t>
            </a:r>
            <a:r>
              <a:rPr lang="en-US" sz="3541" b="1" dirty="0">
                <a:solidFill>
                  <a:srgbClr val="0F296D"/>
                </a:solidFill>
                <a:latin typeface="Archivo Semi-Bold"/>
                <a:ea typeface="Archivo Semi-Bold"/>
                <a:cs typeface="Archivo Semi-Bold"/>
                <a:sym typeface="Archivo Semi-Bold"/>
              </a:rPr>
              <a:t> </a:t>
            </a:r>
          </a:p>
          <a:p>
            <a:pPr marL="764508" lvl="1" indent="-382254" algn="l">
              <a:lnSpc>
                <a:spcPts val="5417"/>
              </a:lnSpc>
              <a:buFont typeface="Arial"/>
              <a:buChar char="•"/>
            </a:pPr>
            <a:r>
              <a:rPr lang="en-US" sz="3541" b="1" dirty="0">
                <a:solidFill>
                  <a:srgbClr val="FCDC7A"/>
                </a:solidFill>
                <a:latin typeface="Archivo Semi-Bold"/>
                <a:ea typeface="Archivo Semi-Bold"/>
                <a:cs typeface="Archivo Semi-Bold"/>
                <a:sym typeface="Archivo Semi-Bold"/>
              </a:rPr>
              <a:t>Gratis </a:t>
            </a:r>
            <a:r>
              <a:rPr lang="en-US" sz="3541" b="1" dirty="0" err="1">
                <a:solidFill>
                  <a:srgbClr val="FCDC7A"/>
                </a:solidFill>
                <a:latin typeface="Archivo Semi-Bold"/>
                <a:ea typeface="Archivo Semi-Bold"/>
                <a:cs typeface="Archivo Semi-Bold"/>
                <a:sym typeface="Archivo Semi-Bold"/>
              </a:rPr>
              <a:t>leermiddelen</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voor</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studenten</a:t>
            </a:r>
            <a:r>
              <a:rPr lang="en-US" sz="3541" dirty="0">
                <a:solidFill>
                  <a:srgbClr val="0F296D"/>
                </a:solidFill>
                <a:latin typeface="Archivo"/>
                <a:ea typeface="Archivo"/>
                <a:cs typeface="Archivo"/>
                <a:sym typeface="Archivo"/>
              </a:rPr>
              <a:t> </a:t>
            </a:r>
          </a:p>
          <a:p>
            <a:pPr marL="764508" lvl="1" indent="-382254" algn="l">
              <a:lnSpc>
                <a:spcPts val="5417"/>
              </a:lnSpc>
              <a:buFont typeface="Arial"/>
              <a:buChar char="•"/>
            </a:pPr>
            <a:r>
              <a:rPr lang="en-US" sz="3541" b="1" dirty="0" err="1">
                <a:solidFill>
                  <a:srgbClr val="FCDC7A"/>
                </a:solidFill>
                <a:latin typeface="Archivo Semi-Bold"/>
                <a:ea typeface="Archivo Semi-Bold"/>
                <a:cs typeface="Archivo Semi-Bold"/>
                <a:sym typeface="Archivo Semi-Bold"/>
              </a:rPr>
              <a:t>Afschaffen</a:t>
            </a:r>
            <a:r>
              <a:rPr lang="en-US" sz="3541" b="1" dirty="0">
                <a:solidFill>
                  <a:srgbClr val="FCDC7A"/>
                </a:solidFill>
                <a:latin typeface="Archivo Semi-Bold"/>
                <a:ea typeface="Archivo Semi-Bold"/>
                <a:cs typeface="Archivo Semi-Bold"/>
                <a:sym typeface="Archivo Semi-Bold"/>
              </a:rPr>
              <a:t> </a:t>
            </a:r>
            <a:r>
              <a:rPr lang="en-US" sz="3541" b="1" dirty="0" err="1">
                <a:solidFill>
                  <a:srgbClr val="FCDC7A"/>
                </a:solidFill>
                <a:latin typeface="Archivo Semi-Bold"/>
                <a:ea typeface="Archivo Semi-Bold"/>
                <a:cs typeface="Archivo Semi-Bold"/>
                <a:sym typeface="Archivo Semi-Bold"/>
              </a:rPr>
              <a:t>jeugdloon</a:t>
            </a:r>
            <a:r>
              <a:rPr lang="en-US" sz="3541" b="1" dirty="0">
                <a:solidFill>
                  <a:srgbClr val="0F296D"/>
                </a:solidFill>
                <a:latin typeface="Archivo Semi-Bold"/>
                <a:ea typeface="Archivo Semi-Bold"/>
                <a:cs typeface="Archivo Semi-Bold"/>
                <a:sym typeface="Archivo Semi-Bold"/>
              </a:rPr>
              <a:t> </a:t>
            </a:r>
            <a:r>
              <a:rPr lang="en-US" sz="3541" dirty="0" err="1">
                <a:solidFill>
                  <a:srgbClr val="0F296D"/>
                </a:solidFill>
                <a:latin typeface="Archivo"/>
                <a:ea typeface="Archivo"/>
                <a:cs typeface="Archivo"/>
                <a:sym typeface="Archivo"/>
              </a:rPr>
              <a:t>voor</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een</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betere</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financiële</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positie</a:t>
            </a:r>
            <a:r>
              <a:rPr lang="en-US" sz="3541" dirty="0">
                <a:solidFill>
                  <a:srgbClr val="0F296D"/>
                </a:solidFill>
                <a:latin typeface="Archivo"/>
                <a:ea typeface="Archivo"/>
                <a:cs typeface="Archivo"/>
                <a:sym typeface="Archivo"/>
              </a:rPr>
              <a:t> van </a:t>
            </a:r>
            <a:r>
              <a:rPr lang="en-US" sz="3541" dirty="0" err="1">
                <a:solidFill>
                  <a:srgbClr val="0F296D"/>
                </a:solidFill>
                <a:latin typeface="Archivo"/>
                <a:ea typeface="Archivo"/>
                <a:cs typeface="Archivo"/>
                <a:sym typeface="Archivo"/>
              </a:rPr>
              <a:t>mbo’ers</a:t>
            </a:r>
            <a:r>
              <a:rPr lang="en-US" sz="3541" dirty="0">
                <a:solidFill>
                  <a:srgbClr val="0F296D"/>
                </a:solidFill>
                <a:latin typeface="Archivo"/>
                <a:ea typeface="Archivo"/>
                <a:cs typeface="Archivo"/>
                <a:sym typeface="Archivo"/>
              </a:rPr>
              <a:t> </a:t>
            </a:r>
          </a:p>
          <a:p>
            <a:pPr marL="764508" lvl="1" indent="-382254" algn="l">
              <a:lnSpc>
                <a:spcPts val="5417"/>
              </a:lnSpc>
              <a:buFont typeface="Arial"/>
              <a:buChar char="•"/>
            </a:pPr>
            <a:r>
              <a:rPr lang="en-US" sz="3541" b="1" dirty="0" err="1">
                <a:solidFill>
                  <a:srgbClr val="FCDC7A"/>
                </a:solidFill>
                <a:latin typeface="Archivo Semi-Bold"/>
                <a:ea typeface="Archivo Semi-Bold"/>
                <a:cs typeface="Archivo Semi-Bold"/>
                <a:sym typeface="Archivo Semi-Bold"/>
              </a:rPr>
              <a:t>Stagevergoeding</a:t>
            </a:r>
            <a:r>
              <a:rPr lang="en-US" sz="3541" b="1" dirty="0">
                <a:solidFill>
                  <a:srgbClr val="0F296D"/>
                </a:solidFill>
                <a:latin typeface="Archivo Semi-Bold"/>
                <a:ea typeface="Archivo Semi-Bold"/>
                <a:cs typeface="Archivo Semi-Bold"/>
                <a:sym typeface="Archivo Semi-Bold"/>
              </a:rPr>
              <a:t> </a:t>
            </a:r>
            <a:r>
              <a:rPr lang="en-US" sz="3541" dirty="0" err="1">
                <a:solidFill>
                  <a:srgbClr val="0F296D"/>
                </a:solidFill>
                <a:latin typeface="Archivo"/>
                <a:ea typeface="Archivo"/>
                <a:cs typeface="Archivo"/>
                <a:sym typeface="Archivo"/>
              </a:rPr>
              <a:t>voor</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elke</a:t>
            </a:r>
            <a:r>
              <a:rPr lang="en-US" sz="3541" dirty="0">
                <a:solidFill>
                  <a:srgbClr val="0F296D"/>
                </a:solidFill>
                <a:latin typeface="Archivo"/>
                <a:ea typeface="Archivo"/>
                <a:cs typeface="Archivo"/>
                <a:sym typeface="Archivo"/>
              </a:rPr>
              <a:t> student</a:t>
            </a:r>
          </a:p>
          <a:p>
            <a:pPr marL="764508" lvl="1" indent="-382254" algn="l">
              <a:lnSpc>
                <a:spcPts val="5417"/>
              </a:lnSpc>
              <a:buFont typeface="Arial"/>
              <a:buChar char="•"/>
            </a:pPr>
            <a:r>
              <a:rPr lang="en-US" sz="3541" b="1" dirty="0" err="1">
                <a:solidFill>
                  <a:srgbClr val="FCDC7A"/>
                </a:solidFill>
                <a:latin typeface="Archivo Semi-Bold"/>
                <a:ea typeface="Archivo Semi-Bold"/>
                <a:cs typeface="Archivo Semi-Bold"/>
                <a:sym typeface="Archivo Semi-Bold"/>
              </a:rPr>
              <a:t>Betere</a:t>
            </a:r>
            <a:r>
              <a:rPr lang="en-US" sz="3541" b="1" dirty="0">
                <a:solidFill>
                  <a:srgbClr val="FCDC7A"/>
                </a:solidFill>
                <a:latin typeface="Archivo Semi-Bold"/>
                <a:ea typeface="Archivo Semi-Bold"/>
                <a:cs typeface="Archivo Semi-Bold"/>
                <a:sym typeface="Archivo Semi-Bold"/>
              </a:rPr>
              <a:t> </a:t>
            </a:r>
            <a:r>
              <a:rPr lang="en-US" sz="3541" b="1" dirty="0" err="1">
                <a:solidFill>
                  <a:srgbClr val="FCDC7A"/>
                </a:solidFill>
                <a:latin typeface="Archivo Semi-Bold"/>
                <a:ea typeface="Archivo Semi-Bold"/>
                <a:cs typeface="Archivo Semi-Bold"/>
                <a:sym typeface="Archivo Semi-Bold"/>
              </a:rPr>
              <a:t>informatie</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voor</a:t>
            </a:r>
            <a:r>
              <a:rPr lang="en-US" sz="3541" dirty="0">
                <a:solidFill>
                  <a:srgbClr val="0F296D"/>
                </a:solidFill>
                <a:latin typeface="Archivo"/>
                <a:ea typeface="Archivo"/>
                <a:cs typeface="Archivo"/>
                <a:sym typeface="Archivo"/>
              </a:rPr>
              <a:t> alle </a:t>
            </a:r>
            <a:r>
              <a:rPr lang="en-US" sz="3541" dirty="0" err="1">
                <a:solidFill>
                  <a:srgbClr val="0F296D"/>
                </a:solidFill>
                <a:latin typeface="Archivo"/>
                <a:ea typeface="Archivo"/>
                <a:cs typeface="Archivo"/>
                <a:sym typeface="Archivo"/>
              </a:rPr>
              <a:t>studenten</a:t>
            </a:r>
            <a:r>
              <a:rPr lang="en-US" sz="3541" dirty="0">
                <a:solidFill>
                  <a:srgbClr val="0F296D"/>
                </a:solidFill>
                <a:latin typeface="Archivo"/>
                <a:ea typeface="Archivo"/>
                <a:cs typeface="Archivo"/>
                <a:sym typeface="Archivo"/>
              </a:rPr>
              <a:t>, en </a:t>
            </a:r>
            <a:r>
              <a:rPr lang="en-US" sz="3541" dirty="0" err="1">
                <a:solidFill>
                  <a:srgbClr val="0F296D"/>
                </a:solidFill>
                <a:latin typeface="Archivo"/>
                <a:ea typeface="Archivo"/>
                <a:cs typeface="Archivo"/>
                <a:sym typeface="Archivo"/>
              </a:rPr>
              <a:t>nog</a:t>
            </a:r>
            <a:r>
              <a:rPr lang="en-US" sz="3541" dirty="0">
                <a:solidFill>
                  <a:srgbClr val="0F296D"/>
                </a:solidFill>
                <a:latin typeface="Archivo"/>
                <a:ea typeface="Archivo"/>
                <a:cs typeface="Archivo"/>
                <a:sym typeface="Archivo"/>
              </a:rPr>
              <a:t> extra </a:t>
            </a:r>
            <a:r>
              <a:rPr lang="en-US" sz="3541" dirty="0" err="1">
                <a:solidFill>
                  <a:srgbClr val="0F296D"/>
                </a:solidFill>
                <a:latin typeface="Archivo"/>
                <a:ea typeface="Archivo"/>
                <a:cs typeface="Archivo"/>
                <a:sym typeface="Archivo"/>
              </a:rPr>
              <a:t>voor</a:t>
            </a:r>
            <a:r>
              <a:rPr lang="en-US" sz="3541" dirty="0">
                <a:solidFill>
                  <a:srgbClr val="0F296D"/>
                </a:solidFill>
                <a:latin typeface="Archivo"/>
                <a:ea typeface="Archivo"/>
                <a:cs typeface="Archivo"/>
                <a:sym typeface="Archivo"/>
              </a:rPr>
              <a:t> de </a:t>
            </a:r>
            <a:r>
              <a:rPr lang="en-US" sz="3541" dirty="0" err="1">
                <a:solidFill>
                  <a:srgbClr val="0F296D"/>
                </a:solidFill>
                <a:latin typeface="Archivo"/>
                <a:ea typeface="Archivo"/>
                <a:cs typeface="Archivo"/>
                <a:sym typeface="Archivo"/>
              </a:rPr>
              <a:t>studenten</a:t>
            </a:r>
            <a:r>
              <a:rPr lang="en-US" sz="3541" dirty="0">
                <a:solidFill>
                  <a:srgbClr val="0F296D"/>
                </a:solidFill>
                <a:latin typeface="Archivo"/>
                <a:ea typeface="Archivo"/>
                <a:cs typeface="Archivo"/>
                <a:sym typeface="Archivo"/>
              </a:rPr>
              <a:t> met </a:t>
            </a:r>
            <a:r>
              <a:rPr lang="en-US" sz="3541" dirty="0" err="1">
                <a:solidFill>
                  <a:srgbClr val="0F296D"/>
                </a:solidFill>
                <a:latin typeface="Archivo"/>
                <a:ea typeface="Archivo"/>
                <a:cs typeface="Archivo"/>
                <a:sym typeface="Archivo"/>
              </a:rPr>
              <a:t>een</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ondersteuningsbehoefte</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o.a.</a:t>
            </a:r>
            <a:r>
              <a:rPr lang="en-US" sz="3541" dirty="0">
                <a:solidFill>
                  <a:srgbClr val="0F296D"/>
                </a:solidFill>
                <a:latin typeface="Archivo"/>
                <a:ea typeface="Archivo"/>
                <a:cs typeface="Archivo"/>
                <a:sym typeface="Archivo"/>
              </a:rPr>
              <a:t> via de </a:t>
            </a:r>
            <a:r>
              <a:rPr lang="en-US" sz="3541" dirty="0" err="1">
                <a:solidFill>
                  <a:srgbClr val="0F296D"/>
                </a:solidFill>
                <a:latin typeface="Archivo"/>
                <a:ea typeface="Archivo"/>
                <a:cs typeface="Archivo"/>
                <a:sym typeface="Archivo"/>
              </a:rPr>
              <a:t>handreiking</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passend</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onderwijs</a:t>
            </a:r>
            <a:endParaRPr lang="en-US" sz="3541" dirty="0">
              <a:solidFill>
                <a:srgbClr val="0F296D"/>
              </a:solidFill>
              <a:latin typeface="Archivo"/>
              <a:ea typeface="Archivo"/>
              <a:cs typeface="Archivo"/>
              <a:sym typeface="Archivo"/>
            </a:endParaRPr>
          </a:p>
          <a:p>
            <a:pPr marL="764508" lvl="1" indent="-382254" algn="l">
              <a:lnSpc>
                <a:spcPts val="5417"/>
              </a:lnSpc>
              <a:buFont typeface="Arial"/>
              <a:buChar char="•"/>
            </a:pPr>
            <a:r>
              <a:rPr lang="en-US" sz="3541" dirty="0">
                <a:solidFill>
                  <a:srgbClr val="0F296D"/>
                </a:solidFill>
                <a:latin typeface="Archivo"/>
                <a:ea typeface="Archivo"/>
                <a:cs typeface="Archivo"/>
                <a:sym typeface="Archivo"/>
              </a:rPr>
              <a:t>Dat alle </a:t>
            </a:r>
            <a:r>
              <a:rPr lang="en-US" sz="3541" dirty="0" err="1">
                <a:solidFill>
                  <a:srgbClr val="0F296D"/>
                </a:solidFill>
                <a:latin typeface="Archivo"/>
                <a:ea typeface="Archivo"/>
                <a:cs typeface="Archivo"/>
                <a:sym typeface="Archivo"/>
              </a:rPr>
              <a:t>studenten</a:t>
            </a:r>
            <a:r>
              <a:rPr lang="en-US" sz="3541" dirty="0">
                <a:solidFill>
                  <a:srgbClr val="0F296D"/>
                </a:solidFill>
                <a:latin typeface="Archivo"/>
                <a:ea typeface="Archivo"/>
                <a:cs typeface="Archivo"/>
                <a:sym typeface="Archivo"/>
              </a:rPr>
              <a:t> </a:t>
            </a:r>
            <a:r>
              <a:rPr lang="en-US" sz="3541" dirty="0" err="1">
                <a:solidFill>
                  <a:srgbClr val="0F296D"/>
                </a:solidFill>
                <a:latin typeface="Archivo"/>
                <a:ea typeface="Archivo"/>
                <a:cs typeface="Archivo"/>
                <a:sym typeface="Archivo"/>
              </a:rPr>
              <a:t>kunnen</a:t>
            </a:r>
            <a:r>
              <a:rPr lang="en-US" sz="3541" dirty="0">
                <a:solidFill>
                  <a:srgbClr val="0F296D"/>
                </a:solidFill>
                <a:latin typeface="Archivo"/>
                <a:ea typeface="Archivo"/>
                <a:cs typeface="Archivo"/>
                <a:sym typeface="Archivo"/>
              </a:rPr>
              <a:t> </a:t>
            </a:r>
            <a:r>
              <a:rPr lang="en-US" sz="3541" b="1" dirty="0" err="1">
                <a:solidFill>
                  <a:srgbClr val="FCDC7A"/>
                </a:solidFill>
                <a:latin typeface="Archivo Semi-Bold"/>
                <a:ea typeface="Archivo Semi-Bold"/>
                <a:cs typeface="Archivo Semi-Bold"/>
                <a:sym typeface="Archivo Semi-Bold"/>
              </a:rPr>
              <a:t>meepraten</a:t>
            </a:r>
            <a:r>
              <a:rPr lang="en-US" sz="3541" dirty="0">
                <a:solidFill>
                  <a:srgbClr val="0F296D"/>
                </a:solidFill>
                <a:latin typeface="Archivo"/>
                <a:ea typeface="Archivo"/>
                <a:cs typeface="Archivo"/>
                <a:sym typeface="Archivo"/>
              </a:rPr>
              <a:t> op school </a:t>
            </a:r>
          </a:p>
        </p:txBody>
      </p:sp>
      <p:sp>
        <p:nvSpPr>
          <p:cNvPr id="5" name="TextBox 5"/>
          <p:cNvSpPr txBox="1"/>
          <p:nvPr/>
        </p:nvSpPr>
        <p:spPr>
          <a:xfrm>
            <a:off x="1028700" y="1362075"/>
            <a:ext cx="13830300" cy="1068049"/>
          </a:xfrm>
          <a:prstGeom prst="rect">
            <a:avLst/>
          </a:prstGeom>
        </p:spPr>
        <p:txBody>
          <a:bodyPr wrap="square" lIns="0" tIns="0" rIns="0" bIns="0" rtlCol="0" anchor="t">
            <a:spAutoFit/>
          </a:bodyPr>
          <a:lstStyle/>
          <a:p>
            <a:pPr algn="l">
              <a:lnSpc>
                <a:spcPts val="8074"/>
              </a:lnSpc>
            </a:pPr>
            <a:r>
              <a:rPr lang="en-US" sz="9728" b="1" dirty="0">
                <a:solidFill>
                  <a:srgbClr val="FFFFFF"/>
                </a:solidFill>
                <a:latin typeface="Archivo Expanded Heavy"/>
                <a:ea typeface="Archivo Expanded Heavy"/>
                <a:cs typeface="Archivo Expanded Heavy"/>
                <a:sym typeface="Archivo Expanded Heavy"/>
              </a:rPr>
              <a:t>RESULTATEN</a:t>
            </a:r>
          </a:p>
        </p:txBody>
      </p:sp>
      <p:sp>
        <p:nvSpPr>
          <p:cNvPr id="6" name="TextBox 6"/>
          <p:cNvSpPr txBox="1"/>
          <p:nvPr/>
        </p:nvSpPr>
        <p:spPr>
          <a:xfrm>
            <a:off x="1619942" y="8178617"/>
            <a:ext cx="11819183" cy="1320207"/>
          </a:xfrm>
          <a:prstGeom prst="rect">
            <a:avLst/>
          </a:prstGeom>
        </p:spPr>
        <p:txBody>
          <a:bodyPr lIns="0" tIns="0" rIns="0" bIns="0" rtlCol="0" anchor="t">
            <a:spAutoFit/>
          </a:bodyPr>
          <a:lstStyle/>
          <a:p>
            <a:pPr algn="ctr">
              <a:lnSpc>
                <a:spcPts val="5293"/>
              </a:lnSpc>
              <a:spcBef>
                <a:spcPct val="0"/>
              </a:spcBef>
            </a:pPr>
            <a:r>
              <a:rPr lang="en-US" sz="3780" b="1">
                <a:solidFill>
                  <a:srgbClr val="FFFFFF"/>
                </a:solidFill>
                <a:latin typeface="Archivo Semi-Bold"/>
                <a:ea typeface="Archivo Semi-Bold"/>
                <a:cs typeface="Archivo Semi-Bold"/>
                <a:sym typeface="Archivo Semi-Bold"/>
              </a:rPr>
              <a:t>Doordat wij jullie mening horen via de JOB-monitor, weten we waar wij mee aan de slag moeten! </a:t>
            </a:r>
          </a:p>
        </p:txBody>
      </p:sp>
      <p:sp>
        <p:nvSpPr>
          <p:cNvPr id="7" name="Freeform 7"/>
          <p:cNvSpPr/>
          <p:nvPr/>
        </p:nvSpPr>
        <p:spPr>
          <a:xfrm>
            <a:off x="13682634" y="8254817"/>
            <a:ext cx="3613160" cy="1269665"/>
          </a:xfrm>
          <a:custGeom>
            <a:avLst/>
            <a:gdLst/>
            <a:ahLst/>
            <a:cxnLst/>
            <a:rect l="l" t="t" r="r" b="b"/>
            <a:pathLst>
              <a:path w="3613160" h="1269665">
                <a:moveTo>
                  <a:pt x="0" y="0"/>
                </a:moveTo>
                <a:lnTo>
                  <a:pt x="3613161" y="0"/>
                </a:lnTo>
                <a:lnTo>
                  <a:pt x="3613161" y="1269665"/>
                </a:lnTo>
                <a:lnTo>
                  <a:pt x="0" y="1269665"/>
                </a:lnTo>
                <a:lnTo>
                  <a:pt x="0" y="0"/>
                </a:lnTo>
                <a:close/>
              </a:path>
            </a:pathLst>
          </a:custGeom>
          <a:blipFill>
            <a:blip r:embed="rId4">
              <a:alphaModFix amt="50000"/>
            </a:blip>
            <a:stretch>
              <a:fillRect/>
            </a:stretch>
          </a:blipFill>
        </p:spPr>
        <p:txBody>
          <a:bodyPr/>
          <a:lstStyle/>
          <a:p>
            <a:endParaRPr 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a:off x="-1782958" y="2294344"/>
            <a:ext cx="5987449" cy="5987449"/>
          </a:xfrm>
          <a:custGeom>
            <a:avLst/>
            <a:gdLst/>
            <a:ahLst/>
            <a:cxnLst/>
            <a:rect l="l" t="t" r="r" b="b"/>
            <a:pathLst>
              <a:path w="5987449" h="5987449">
                <a:moveTo>
                  <a:pt x="0" y="0"/>
                </a:moveTo>
                <a:lnTo>
                  <a:pt x="5987449" y="0"/>
                </a:lnTo>
                <a:lnTo>
                  <a:pt x="5987449" y="5987450"/>
                </a:lnTo>
                <a:lnTo>
                  <a:pt x="0" y="5987450"/>
                </a:lnTo>
                <a:lnTo>
                  <a:pt x="0" y="0"/>
                </a:lnTo>
                <a:close/>
              </a:path>
            </a:pathLst>
          </a:custGeom>
          <a:blipFill>
            <a:blip r:embed="rId3"/>
            <a:stretch>
              <a:fillRect/>
            </a:stretch>
          </a:blipFill>
        </p:spPr>
        <p:txBody>
          <a:bodyPr/>
          <a:lstStyle/>
          <a:p>
            <a:endParaRPr lang="nl-NL"/>
          </a:p>
        </p:txBody>
      </p:sp>
      <p:sp>
        <p:nvSpPr>
          <p:cNvPr id="3" name="Freeform 3"/>
          <p:cNvSpPr/>
          <p:nvPr/>
        </p:nvSpPr>
        <p:spPr>
          <a:xfrm>
            <a:off x="9544549" y="-1569302"/>
            <a:ext cx="3368878" cy="3368878"/>
          </a:xfrm>
          <a:custGeom>
            <a:avLst/>
            <a:gdLst/>
            <a:ahLst/>
            <a:cxnLst/>
            <a:rect l="l" t="t" r="r" b="b"/>
            <a:pathLst>
              <a:path w="3368878" h="3368878">
                <a:moveTo>
                  <a:pt x="0" y="0"/>
                </a:moveTo>
                <a:lnTo>
                  <a:pt x="3368878" y="0"/>
                </a:lnTo>
                <a:lnTo>
                  <a:pt x="3368878" y="3368878"/>
                </a:lnTo>
                <a:lnTo>
                  <a:pt x="0" y="3368878"/>
                </a:lnTo>
                <a:lnTo>
                  <a:pt x="0" y="0"/>
                </a:lnTo>
                <a:close/>
              </a:path>
            </a:pathLst>
          </a:custGeom>
          <a:blipFill>
            <a:blip r:embed="rId4"/>
            <a:stretch>
              <a:fillRect/>
            </a:stretch>
          </a:blipFill>
        </p:spPr>
        <p:txBody>
          <a:bodyPr/>
          <a:lstStyle/>
          <a:p>
            <a:endParaRPr lang="nl-NL"/>
          </a:p>
        </p:txBody>
      </p:sp>
      <p:sp>
        <p:nvSpPr>
          <p:cNvPr id="4" name="Freeform 4"/>
          <p:cNvSpPr/>
          <p:nvPr/>
        </p:nvSpPr>
        <p:spPr>
          <a:xfrm>
            <a:off x="4516466" y="7152710"/>
            <a:ext cx="1529421" cy="1529421"/>
          </a:xfrm>
          <a:custGeom>
            <a:avLst/>
            <a:gdLst/>
            <a:ahLst/>
            <a:cxnLst/>
            <a:rect l="l" t="t" r="r" b="b"/>
            <a:pathLst>
              <a:path w="1529421" h="1529421">
                <a:moveTo>
                  <a:pt x="0" y="0"/>
                </a:moveTo>
                <a:lnTo>
                  <a:pt x="1529421" y="0"/>
                </a:lnTo>
                <a:lnTo>
                  <a:pt x="1529421" y="1529422"/>
                </a:lnTo>
                <a:lnTo>
                  <a:pt x="0" y="1529422"/>
                </a:lnTo>
                <a:lnTo>
                  <a:pt x="0" y="0"/>
                </a:lnTo>
                <a:close/>
              </a:path>
            </a:pathLst>
          </a:custGeom>
          <a:blipFill>
            <a:blip r:embed="rId5"/>
            <a:stretch>
              <a:fillRect/>
            </a:stretch>
          </a:blipFill>
        </p:spPr>
        <p:txBody>
          <a:bodyPr/>
          <a:lstStyle/>
          <a:p>
            <a:endParaRPr lang="nl-NL"/>
          </a:p>
        </p:txBody>
      </p:sp>
      <p:sp>
        <p:nvSpPr>
          <p:cNvPr id="5" name="TextBox 5"/>
          <p:cNvSpPr txBox="1"/>
          <p:nvPr/>
        </p:nvSpPr>
        <p:spPr>
          <a:xfrm>
            <a:off x="856745" y="1247775"/>
            <a:ext cx="16574510" cy="1174138"/>
          </a:xfrm>
          <a:prstGeom prst="rect">
            <a:avLst/>
          </a:prstGeom>
        </p:spPr>
        <p:txBody>
          <a:bodyPr lIns="0" tIns="0" rIns="0" bIns="0" rtlCol="0" anchor="t">
            <a:spAutoFit/>
          </a:bodyPr>
          <a:lstStyle/>
          <a:p>
            <a:pPr algn="ctr">
              <a:lnSpc>
                <a:spcPts val="8611"/>
              </a:lnSpc>
            </a:pPr>
            <a:r>
              <a:rPr lang="en-US" sz="9160" b="1">
                <a:solidFill>
                  <a:srgbClr val="0F296D"/>
                </a:solidFill>
                <a:latin typeface="Archivo Expanded Heavy"/>
                <a:ea typeface="Archivo Expanded Heavy"/>
                <a:cs typeface="Archivo Expanded Heavy"/>
                <a:sym typeface="Archivo Expanded Heavy"/>
              </a:rPr>
              <a:t>DE STUDENTENRAAD</a:t>
            </a:r>
          </a:p>
        </p:txBody>
      </p:sp>
      <p:sp>
        <p:nvSpPr>
          <p:cNvPr id="6" name="TextBox 6"/>
          <p:cNvSpPr txBox="1"/>
          <p:nvPr/>
        </p:nvSpPr>
        <p:spPr>
          <a:xfrm>
            <a:off x="1287774" y="4872535"/>
            <a:ext cx="15712452" cy="1902867"/>
          </a:xfrm>
          <a:prstGeom prst="rect">
            <a:avLst/>
          </a:prstGeom>
        </p:spPr>
        <p:txBody>
          <a:bodyPr lIns="0" tIns="0" rIns="0" bIns="0" rtlCol="0" anchor="t">
            <a:spAutoFit/>
          </a:bodyPr>
          <a:lstStyle/>
          <a:p>
            <a:pPr algn="ctr">
              <a:lnSpc>
                <a:spcPts val="5061"/>
              </a:lnSpc>
            </a:pPr>
            <a:r>
              <a:rPr lang="en-US" sz="3641" dirty="0">
                <a:solidFill>
                  <a:srgbClr val="FF3131"/>
                </a:solidFill>
                <a:latin typeface="Archivo"/>
                <a:ea typeface="Archivo"/>
                <a:cs typeface="Archivo"/>
                <a:sym typeface="Archivo"/>
              </a:rPr>
              <a:t>Foto, </a:t>
            </a:r>
            <a:r>
              <a:rPr lang="en-US" sz="3641" dirty="0" err="1">
                <a:solidFill>
                  <a:srgbClr val="FF3131"/>
                </a:solidFill>
                <a:latin typeface="Archivo"/>
                <a:ea typeface="Archivo"/>
                <a:cs typeface="Archivo"/>
                <a:sym typeface="Archivo"/>
              </a:rPr>
              <a:t>filmpje</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tekst</a:t>
            </a:r>
            <a:r>
              <a:rPr lang="en-US" sz="3641" dirty="0">
                <a:solidFill>
                  <a:srgbClr val="FF3131"/>
                </a:solidFill>
                <a:latin typeface="Archivo"/>
                <a:ea typeface="Archivo"/>
                <a:cs typeface="Archivo"/>
                <a:sym typeface="Archivo"/>
              </a:rPr>
              <a:t> of </a:t>
            </a:r>
            <a:r>
              <a:rPr lang="en-US" sz="3641" dirty="0" err="1">
                <a:solidFill>
                  <a:srgbClr val="FF3131"/>
                </a:solidFill>
                <a:latin typeface="Archivo"/>
                <a:ea typeface="Archivo"/>
                <a:cs typeface="Archivo"/>
                <a:sym typeface="Archivo"/>
              </a:rPr>
              <a:t>iets</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anders</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toevoegen</a:t>
            </a:r>
            <a:r>
              <a:rPr lang="en-US" sz="3641" dirty="0">
                <a:solidFill>
                  <a:srgbClr val="FF3131"/>
                </a:solidFill>
                <a:latin typeface="Archivo"/>
                <a:ea typeface="Archivo"/>
                <a:cs typeface="Archivo"/>
                <a:sym typeface="Archivo"/>
              </a:rPr>
              <a:t> ter </a:t>
            </a:r>
            <a:r>
              <a:rPr lang="en-US" sz="3641" dirty="0" err="1">
                <a:solidFill>
                  <a:srgbClr val="FF3131"/>
                </a:solidFill>
                <a:latin typeface="Archivo"/>
                <a:ea typeface="Archivo"/>
                <a:cs typeface="Archivo"/>
                <a:sym typeface="Archivo"/>
              </a:rPr>
              <a:t>promotie</a:t>
            </a:r>
            <a:r>
              <a:rPr lang="en-US" sz="3641" dirty="0">
                <a:solidFill>
                  <a:srgbClr val="FF3131"/>
                </a:solidFill>
                <a:latin typeface="Archivo"/>
                <a:ea typeface="Archivo"/>
                <a:cs typeface="Archivo"/>
                <a:sym typeface="Archivo"/>
              </a:rPr>
              <a:t>/</a:t>
            </a:r>
            <a:r>
              <a:rPr lang="en-US" sz="3641" dirty="0" err="1">
                <a:solidFill>
                  <a:srgbClr val="FF3131"/>
                </a:solidFill>
                <a:latin typeface="Archivo"/>
                <a:ea typeface="Archivo"/>
                <a:cs typeface="Archivo"/>
                <a:sym typeface="Archivo"/>
              </a:rPr>
              <a:t>bekendheid</a:t>
            </a:r>
            <a:r>
              <a:rPr lang="en-US" sz="3641" dirty="0">
                <a:solidFill>
                  <a:srgbClr val="FF3131"/>
                </a:solidFill>
                <a:latin typeface="Archivo"/>
                <a:ea typeface="Archivo"/>
                <a:cs typeface="Archivo"/>
                <a:sym typeface="Archivo"/>
              </a:rPr>
              <a:t> van de </a:t>
            </a:r>
            <a:r>
              <a:rPr lang="en-US" sz="3641" dirty="0" err="1">
                <a:solidFill>
                  <a:srgbClr val="FF3131"/>
                </a:solidFill>
                <a:latin typeface="Archivo"/>
                <a:ea typeface="Archivo"/>
                <a:cs typeface="Archivo"/>
                <a:sym typeface="Archivo"/>
              </a:rPr>
              <a:t>studentenraad</a:t>
            </a:r>
            <a:r>
              <a:rPr lang="en-US" sz="3641" dirty="0">
                <a:solidFill>
                  <a:srgbClr val="FF3131"/>
                </a:solidFill>
                <a:latin typeface="Archivo"/>
                <a:ea typeface="Archivo"/>
                <a:cs typeface="Archivo"/>
                <a:sym typeface="Archivo"/>
              </a:rPr>
              <a:t> - </a:t>
            </a:r>
            <a:r>
              <a:rPr lang="en-US" sz="3641" dirty="0" err="1">
                <a:solidFill>
                  <a:srgbClr val="FF3131"/>
                </a:solidFill>
                <a:latin typeface="Archivo"/>
                <a:ea typeface="Archivo"/>
                <a:cs typeface="Archivo"/>
                <a:sym typeface="Archivo"/>
              </a:rPr>
              <a:t>ook</a:t>
            </a:r>
            <a:r>
              <a:rPr lang="en-US" sz="3641" dirty="0">
                <a:solidFill>
                  <a:srgbClr val="FF3131"/>
                </a:solidFill>
                <a:latin typeface="Archivo"/>
                <a:ea typeface="Archivo"/>
                <a:cs typeface="Archivo"/>
                <a:sym typeface="Archivo"/>
              </a:rPr>
              <a:t> de </a:t>
            </a:r>
            <a:r>
              <a:rPr lang="en-US" sz="3641" dirty="0" err="1">
                <a:solidFill>
                  <a:srgbClr val="FF3131"/>
                </a:solidFill>
                <a:latin typeface="Archivo"/>
                <a:ea typeface="Archivo"/>
                <a:cs typeface="Archivo"/>
                <a:sym typeface="Archivo"/>
              </a:rPr>
              <a:t>vragen</a:t>
            </a:r>
            <a:r>
              <a:rPr lang="en-US" sz="3641" dirty="0">
                <a:solidFill>
                  <a:srgbClr val="FF3131"/>
                </a:solidFill>
                <a:latin typeface="Archivo"/>
                <a:ea typeface="Archivo"/>
                <a:cs typeface="Archivo"/>
                <a:sym typeface="Archivo"/>
              </a:rPr>
              <a:t> die door de </a:t>
            </a:r>
            <a:r>
              <a:rPr lang="en-US" sz="3641" dirty="0" err="1">
                <a:solidFill>
                  <a:srgbClr val="FF3131"/>
                </a:solidFill>
                <a:latin typeface="Archivo"/>
                <a:ea typeface="Archivo"/>
                <a:cs typeface="Archivo"/>
                <a:sym typeface="Archivo"/>
              </a:rPr>
              <a:t>studentenraad</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zijn</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gekozen</a:t>
            </a:r>
            <a:r>
              <a:rPr lang="en-US" sz="3641" dirty="0">
                <a:solidFill>
                  <a:srgbClr val="FF3131"/>
                </a:solidFill>
                <a:latin typeface="Archivo"/>
                <a:ea typeface="Archivo"/>
                <a:cs typeface="Archivo"/>
                <a:sym typeface="Archivo"/>
              </a:rPr>
              <a:t>/</a:t>
            </a:r>
            <a:r>
              <a:rPr lang="en-US" sz="3641" dirty="0" err="1">
                <a:solidFill>
                  <a:srgbClr val="FF3131"/>
                </a:solidFill>
                <a:latin typeface="Archivo"/>
                <a:ea typeface="Archivo"/>
                <a:cs typeface="Archivo"/>
                <a:sym typeface="Archivo"/>
              </a:rPr>
              <a:t>toegevoegd</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kunnen</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hier</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worden</a:t>
            </a:r>
            <a:r>
              <a:rPr lang="en-US" sz="3641" dirty="0">
                <a:solidFill>
                  <a:srgbClr val="FF3131"/>
                </a:solidFill>
                <a:latin typeface="Archivo"/>
                <a:ea typeface="Archivo"/>
                <a:cs typeface="Archivo"/>
                <a:sym typeface="Archivo"/>
              </a:rPr>
              <a:t> </a:t>
            </a:r>
            <a:r>
              <a:rPr lang="en-US" sz="3641" dirty="0" err="1">
                <a:solidFill>
                  <a:srgbClr val="FF3131"/>
                </a:solidFill>
                <a:latin typeface="Archivo"/>
                <a:ea typeface="Archivo"/>
                <a:cs typeface="Archivo"/>
                <a:sym typeface="Archivo"/>
              </a:rPr>
              <a:t>getoond</a:t>
            </a:r>
            <a:r>
              <a:rPr lang="en-US" sz="3641" dirty="0">
                <a:solidFill>
                  <a:srgbClr val="FF3131"/>
                </a:solidFill>
                <a:latin typeface="Archivo"/>
                <a:ea typeface="Archivo"/>
                <a:cs typeface="Archivo"/>
                <a:sym typeface="Archivo"/>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2"/>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3"/>
            <a:stretch>
              <a:fillRect/>
            </a:stretch>
          </a:blipFill>
        </p:spPr>
        <p:txBody>
          <a:bodyPr/>
          <a:lstStyle/>
          <a:p>
            <a:endParaRPr lang="nl-NL"/>
          </a:p>
        </p:txBody>
      </p:sp>
      <p:sp>
        <p:nvSpPr>
          <p:cNvPr id="4" name="TextBox 4"/>
          <p:cNvSpPr txBox="1"/>
          <p:nvPr/>
        </p:nvSpPr>
        <p:spPr>
          <a:xfrm>
            <a:off x="3111688" y="3085941"/>
            <a:ext cx="12064623" cy="5731917"/>
          </a:xfrm>
          <a:prstGeom prst="rect">
            <a:avLst/>
          </a:prstGeom>
        </p:spPr>
        <p:txBody>
          <a:bodyPr lIns="0" tIns="0" rIns="0" bIns="0" rtlCol="0" anchor="t">
            <a:spAutoFit/>
          </a:bodyPr>
          <a:lstStyle/>
          <a:p>
            <a:pPr algn="ctr">
              <a:lnSpc>
                <a:spcPts val="5061"/>
              </a:lnSpc>
            </a:pPr>
            <a:r>
              <a:rPr lang="en-US" sz="3641" b="1">
                <a:solidFill>
                  <a:srgbClr val="0F296D"/>
                </a:solidFill>
                <a:latin typeface="Archivo Semi-Bold"/>
                <a:ea typeface="Archivo Semi-Bold"/>
                <a:cs typeface="Archivo Semi-Bold"/>
                <a:sym typeface="Archivo Semi-Bold"/>
              </a:rPr>
              <a:t>Via het JOB-panel nodigen we studenten een paar keer per jaar uit voor het invullen van een korte vragenlijst over een thema waar we op dat moment de mening van studenten over willen horen.  </a:t>
            </a:r>
          </a:p>
          <a:p>
            <a:pPr algn="ctr">
              <a:lnSpc>
                <a:spcPts val="5061"/>
              </a:lnSpc>
            </a:pPr>
            <a:endParaRPr lang="en-US" sz="3641" b="1">
              <a:solidFill>
                <a:srgbClr val="0F296D"/>
              </a:solidFill>
              <a:latin typeface="Archivo Semi-Bold"/>
              <a:ea typeface="Archivo Semi-Bold"/>
              <a:cs typeface="Archivo Semi-Bold"/>
              <a:sym typeface="Archivo Semi-Bold"/>
            </a:endParaRPr>
          </a:p>
          <a:p>
            <a:pPr algn="ctr">
              <a:lnSpc>
                <a:spcPts val="5061"/>
              </a:lnSpc>
            </a:pPr>
            <a:r>
              <a:rPr lang="en-US" sz="3641" b="1">
                <a:solidFill>
                  <a:srgbClr val="FFFFFF"/>
                </a:solidFill>
                <a:latin typeface="Archivo Semi-Bold"/>
                <a:ea typeface="Archivo Semi-Bold"/>
                <a:cs typeface="Archivo Semi-Bold"/>
                <a:sym typeface="Archivo Semi-Bold"/>
              </a:rPr>
              <a:t>Vind je het leuk om je mening te geven?</a:t>
            </a:r>
            <a:r>
              <a:rPr lang="en-US" sz="3641" b="1">
                <a:solidFill>
                  <a:srgbClr val="0F296D"/>
                </a:solidFill>
                <a:latin typeface="Archivo Semi-Bold"/>
                <a:ea typeface="Archivo Semi-Bold"/>
                <a:cs typeface="Archivo Semi-Bold"/>
                <a:sym typeface="Archivo Semi-Bold"/>
              </a:rPr>
              <a:t> </a:t>
            </a:r>
          </a:p>
          <a:p>
            <a:pPr algn="ctr">
              <a:lnSpc>
                <a:spcPts val="5061"/>
              </a:lnSpc>
            </a:pPr>
            <a:r>
              <a:rPr lang="en-US" sz="3641" b="1">
                <a:solidFill>
                  <a:srgbClr val="0F296D"/>
                </a:solidFill>
                <a:latin typeface="Archivo Semi-Bold"/>
                <a:ea typeface="Archivo Semi-Bold"/>
                <a:cs typeface="Archivo Semi-Bold"/>
                <a:sym typeface="Archivo Semi-Bold"/>
              </a:rPr>
              <a:t>Vul dan aan het einde bij de vraag over het JOB-panel je mailadres in, dan ontvang je de vragenlijst via de mail als we jouw mening nodig hebben!</a:t>
            </a:r>
          </a:p>
        </p:txBody>
      </p:sp>
      <p:sp>
        <p:nvSpPr>
          <p:cNvPr id="5" name="TextBox 5"/>
          <p:cNvSpPr txBox="1"/>
          <p:nvPr/>
        </p:nvSpPr>
        <p:spPr>
          <a:xfrm>
            <a:off x="4455318" y="1362075"/>
            <a:ext cx="10251281" cy="1068049"/>
          </a:xfrm>
          <a:prstGeom prst="rect">
            <a:avLst/>
          </a:prstGeom>
        </p:spPr>
        <p:txBody>
          <a:bodyPr wrap="square" lIns="0" tIns="0" rIns="0" bIns="0" rtlCol="0" anchor="t">
            <a:spAutoFit/>
          </a:bodyPr>
          <a:lstStyle/>
          <a:p>
            <a:pPr algn="l">
              <a:lnSpc>
                <a:spcPts val="8074"/>
              </a:lnSpc>
            </a:pPr>
            <a:r>
              <a:rPr lang="en-US" sz="9728" b="1" dirty="0">
                <a:solidFill>
                  <a:srgbClr val="FFFFFF"/>
                </a:solidFill>
                <a:latin typeface="Archivo Expanded Heavy"/>
                <a:ea typeface="Archivo Expanded Heavy"/>
                <a:cs typeface="Archivo Expanded Heavy"/>
                <a:sym typeface="Archivo Expanded Heavy"/>
              </a:rPr>
              <a:t>JOB-PANEL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ABFF"/>
        </a:solidFill>
        <a:effectLst/>
      </p:bgPr>
    </p:bg>
    <p:spTree>
      <p:nvGrpSpPr>
        <p:cNvPr id="1" name=""/>
        <p:cNvGrpSpPr/>
        <p:nvPr/>
      </p:nvGrpSpPr>
      <p:grpSpPr>
        <a:xfrm>
          <a:off x="0" y="0"/>
          <a:ext cx="0" cy="0"/>
          <a:chOff x="0" y="0"/>
          <a:chExt cx="0" cy="0"/>
        </a:xfrm>
      </p:grpSpPr>
      <p:sp>
        <p:nvSpPr>
          <p:cNvPr id="2" name="Freeform 2"/>
          <p:cNvSpPr/>
          <p:nvPr/>
        </p:nvSpPr>
        <p:spPr>
          <a:xfrm rot="-10800000">
            <a:off x="-1946995" y="-1518037"/>
            <a:ext cx="7133873" cy="5564685"/>
          </a:xfrm>
          <a:custGeom>
            <a:avLst/>
            <a:gdLst/>
            <a:ahLst/>
            <a:cxnLst/>
            <a:rect l="l" t="t" r="r" b="b"/>
            <a:pathLst>
              <a:path w="7133873" h="5564685">
                <a:moveTo>
                  <a:pt x="0" y="0"/>
                </a:moveTo>
                <a:lnTo>
                  <a:pt x="7133873" y="0"/>
                </a:lnTo>
                <a:lnTo>
                  <a:pt x="7133873" y="5564685"/>
                </a:lnTo>
                <a:lnTo>
                  <a:pt x="0" y="5564685"/>
                </a:lnTo>
                <a:lnTo>
                  <a:pt x="0" y="0"/>
                </a:lnTo>
                <a:close/>
              </a:path>
            </a:pathLst>
          </a:custGeom>
          <a:blipFill>
            <a:blip r:embed="rId2"/>
            <a:stretch>
              <a:fillRect/>
            </a:stretch>
          </a:blipFill>
        </p:spPr>
        <p:txBody>
          <a:bodyPr/>
          <a:lstStyle/>
          <a:p>
            <a:endParaRPr lang="nl-NL"/>
          </a:p>
        </p:txBody>
      </p:sp>
      <p:sp>
        <p:nvSpPr>
          <p:cNvPr id="3" name="Freeform 3"/>
          <p:cNvSpPr/>
          <p:nvPr/>
        </p:nvSpPr>
        <p:spPr>
          <a:xfrm>
            <a:off x="15489215" y="486601"/>
            <a:ext cx="2976250" cy="13451976"/>
          </a:xfrm>
          <a:custGeom>
            <a:avLst/>
            <a:gdLst/>
            <a:ahLst/>
            <a:cxnLst/>
            <a:rect l="l" t="t" r="r" b="b"/>
            <a:pathLst>
              <a:path w="2976250" h="13451976">
                <a:moveTo>
                  <a:pt x="0" y="0"/>
                </a:moveTo>
                <a:lnTo>
                  <a:pt x="2976249" y="0"/>
                </a:lnTo>
                <a:lnTo>
                  <a:pt x="2976249" y="13451977"/>
                </a:lnTo>
                <a:lnTo>
                  <a:pt x="0" y="13451977"/>
                </a:lnTo>
                <a:lnTo>
                  <a:pt x="0" y="0"/>
                </a:lnTo>
                <a:close/>
              </a:path>
            </a:pathLst>
          </a:custGeom>
          <a:blipFill>
            <a:blip r:embed="rId3"/>
            <a:stretch>
              <a:fillRect/>
            </a:stretch>
          </a:blipFill>
        </p:spPr>
        <p:txBody>
          <a:bodyPr/>
          <a:lstStyle/>
          <a:p>
            <a:endParaRPr lang="nl-NL"/>
          </a:p>
        </p:txBody>
      </p:sp>
      <p:sp>
        <p:nvSpPr>
          <p:cNvPr id="4" name="Freeform 4"/>
          <p:cNvSpPr/>
          <p:nvPr/>
        </p:nvSpPr>
        <p:spPr>
          <a:xfrm>
            <a:off x="3637047" y="5369920"/>
            <a:ext cx="4859381" cy="3262084"/>
          </a:xfrm>
          <a:custGeom>
            <a:avLst/>
            <a:gdLst/>
            <a:ahLst/>
            <a:cxnLst/>
            <a:rect l="l" t="t" r="r" b="b"/>
            <a:pathLst>
              <a:path w="4859381" h="3262084">
                <a:moveTo>
                  <a:pt x="0" y="0"/>
                </a:moveTo>
                <a:lnTo>
                  <a:pt x="4859381" y="0"/>
                </a:lnTo>
                <a:lnTo>
                  <a:pt x="4859381" y="3262084"/>
                </a:lnTo>
                <a:lnTo>
                  <a:pt x="0" y="3262084"/>
                </a:lnTo>
                <a:lnTo>
                  <a:pt x="0" y="0"/>
                </a:lnTo>
                <a:close/>
              </a:path>
            </a:pathLst>
          </a:custGeom>
          <a:blipFill>
            <a:blip r:embed="rId4"/>
            <a:stretch>
              <a:fillRect t="-189222" b="-33273"/>
            </a:stretch>
          </a:blipFill>
        </p:spPr>
        <p:txBody>
          <a:bodyPr/>
          <a:lstStyle/>
          <a:p>
            <a:endParaRPr lang="nl-NL"/>
          </a:p>
        </p:txBody>
      </p:sp>
      <p:sp>
        <p:nvSpPr>
          <p:cNvPr id="5" name="Freeform 5"/>
          <p:cNvSpPr/>
          <p:nvPr/>
        </p:nvSpPr>
        <p:spPr>
          <a:xfrm>
            <a:off x="9687442" y="5369920"/>
            <a:ext cx="4963511" cy="3262084"/>
          </a:xfrm>
          <a:custGeom>
            <a:avLst/>
            <a:gdLst/>
            <a:ahLst/>
            <a:cxnLst/>
            <a:rect l="l" t="t" r="r" b="b"/>
            <a:pathLst>
              <a:path w="4963511" h="3262084">
                <a:moveTo>
                  <a:pt x="0" y="0"/>
                </a:moveTo>
                <a:lnTo>
                  <a:pt x="4963511" y="0"/>
                </a:lnTo>
                <a:lnTo>
                  <a:pt x="4963511" y="3262084"/>
                </a:lnTo>
                <a:lnTo>
                  <a:pt x="0" y="3262084"/>
                </a:lnTo>
                <a:lnTo>
                  <a:pt x="0" y="0"/>
                </a:lnTo>
                <a:close/>
              </a:path>
            </a:pathLst>
          </a:custGeom>
          <a:blipFill>
            <a:blip r:embed="rId5"/>
            <a:stretch>
              <a:fillRect t="-193991" b="-35415"/>
            </a:stretch>
          </a:blipFill>
        </p:spPr>
        <p:txBody>
          <a:bodyPr/>
          <a:lstStyle/>
          <a:p>
            <a:endParaRPr lang="nl-NL"/>
          </a:p>
        </p:txBody>
      </p:sp>
      <p:sp>
        <p:nvSpPr>
          <p:cNvPr id="6" name="Freeform 6"/>
          <p:cNvSpPr/>
          <p:nvPr/>
        </p:nvSpPr>
        <p:spPr>
          <a:xfrm rot="-6348022">
            <a:off x="1274948" y="7064669"/>
            <a:ext cx="1812736" cy="4678029"/>
          </a:xfrm>
          <a:custGeom>
            <a:avLst/>
            <a:gdLst/>
            <a:ahLst/>
            <a:cxnLst/>
            <a:rect l="l" t="t" r="r" b="b"/>
            <a:pathLst>
              <a:path w="1812736" h="4678029">
                <a:moveTo>
                  <a:pt x="0" y="0"/>
                </a:moveTo>
                <a:lnTo>
                  <a:pt x="1812736" y="0"/>
                </a:lnTo>
                <a:lnTo>
                  <a:pt x="1812736" y="4678029"/>
                </a:lnTo>
                <a:lnTo>
                  <a:pt x="0" y="46780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7" name="TextBox 7"/>
          <p:cNvSpPr txBox="1"/>
          <p:nvPr/>
        </p:nvSpPr>
        <p:spPr>
          <a:xfrm>
            <a:off x="2043280" y="3124021"/>
            <a:ext cx="14201441" cy="1264692"/>
          </a:xfrm>
          <a:prstGeom prst="rect">
            <a:avLst/>
          </a:prstGeom>
        </p:spPr>
        <p:txBody>
          <a:bodyPr lIns="0" tIns="0" rIns="0" bIns="0" rtlCol="0" anchor="t">
            <a:spAutoFit/>
          </a:bodyPr>
          <a:lstStyle/>
          <a:p>
            <a:pPr algn="ctr">
              <a:lnSpc>
                <a:spcPts val="5061"/>
              </a:lnSpc>
            </a:pPr>
            <a:r>
              <a:rPr lang="en-US" sz="3641" b="1">
                <a:solidFill>
                  <a:srgbClr val="0F296D"/>
                </a:solidFill>
                <a:latin typeface="Archivo Semi-Bold"/>
                <a:ea typeface="Archivo Semi-Bold"/>
                <a:cs typeface="Archivo Semi-Bold"/>
                <a:sym typeface="Archivo Semi-Bold"/>
              </a:rPr>
              <a:t>Sommige vragen zijn niet op jou van toepassing of wil je misschien liever niet beantwoorden, daarvoor is een aparte knop onderaan:</a:t>
            </a:r>
          </a:p>
        </p:txBody>
      </p:sp>
      <p:sp>
        <p:nvSpPr>
          <p:cNvPr id="8" name="TextBox 8"/>
          <p:cNvSpPr txBox="1"/>
          <p:nvPr/>
        </p:nvSpPr>
        <p:spPr>
          <a:xfrm>
            <a:off x="1028700" y="1362075"/>
            <a:ext cx="12141250" cy="1142948"/>
          </a:xfrm>
          <a:prstGeom prst="rect">
            <a:avLst/>
          </a:prstGeom>
        </p:spPr>
        <p:txBody>
          <a:bodyPr lIns="0" tIns="0" rIns="0" bIns="0" rtlCol="0" anchor="t">
            <a:spAutoFit/>
          </a:bodyPr>
          <a:lstStyle/>
          <a:p>
            <a:pPr algn="l">
              <a:lnSpc>
                <a:spcPts val="8074"/>
              </a:lnSpc>
            </a:pPr>
            <a:r>
              <a:rPr lang="en-US" sz="9728" b="1">
                <a:solidFill>
                  <a:srgbClr val="FFFFFF"/>
                </a:solidFill>
                <a:latin typeface="Archivo Expanded Heavy"/>
                <a:ea typeface="Archivo Expanded Heavy"/>
                <a:cs typeface="Archivo Expanded Heavy"/>
                <a:sym typeface="Archivo Expanded Heavy"/>
              </a:rPr>
              <a:t>ANTWOORDEN</a:t>
            </a:r>
          </a:p>
        </p:txBody>
      </p:sp>
      <p:sp>
        <p:nvSpPr>
          <p:cNvPr id="9" name="Freeform 9"/>
          <p:cNvSpPr/>
          <p:nvPr/>
        </p:nvSpPr>
        <p:spPr>
          <a:xfrm rot="6370239">
            <a:off x="15736391" y="6292989"/>
            <a:ext cx="1812736" cy="4678029"/>
          </a:xfrm>
          <a:custGeom>
            <a:avLst/>
            <a:gdLst/>
            <a:ahLst/>
            <a:cxnLst/>
            <a:rect l="l" t="t" r="r" b="b"/>
            <a:pathLst>
              <a:path w="1812736" h="4678029">
                <a:moveTo>
                  <a:pt x="0" y="0"/>
                </a:moveTo>
                <a:lnTo>
                  <a:pt x="1812737" y="0"/>
                </a:lnTo>
                <a:lnTo>
                  <a:pt x="1812737" y="4678029"/>
                </a:lnTo>
                <a:lnTo>
                  <a:pt x="0" y="46780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89D1C05521C4CB11AD74D03E9707F" ma:contentTypeVersion="0" ma:contentTypeDescription="Een nieuw document maken." ma:contentTypeScope="" ma:versionID="2d0dbf90ba473da724c072df03ff3850">
  <xsd:schema xmlns:xsd="http://www.w3.org/2001/XMLSchema" xmlns:xs="http://www.w3.org/2001/XMLSchema" xmlns:p="http://schemas.microsoft.com/office/2006/metadata/properties" targetNamespace="http://schemas.microsoft.com/office/2006/metadata/properties" ma:root="true" ma:fieldsID="cb988c303590e638041b9961911b25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F11CE6-E3B6-4D64-8502-A00A8116857A}"/>
</file>

<file path=customXml/itemProps2.xml><?xml version="1.0" encoding="utf-8"?>
<ds:datastoreItem xmlns:ds="http://schemas.openxmlformats.org/officeDocument/2006/customXml" ds:itemID="{DA9B0C15-A510-49D3-B838-F8E2DAD47E43}"/>
</file>

<file path=customXml/itemProps3.xml><?xml version="1.0" encoding="utf-8"?>
<ds:datastoreItem xmlns:ds="http://schemas.openxmlformats.org/officeDocument/2006/customXml" ds:itemID="{F6072232-6159-428E-AC0A-201D917DDC36}"/>
</file>

<file path=docProps/app.xml><?xml version="1.0" encoding="utf-8"?>
<Properties xmlns="http://schemas.openxmlformats.org/officeDocument/2006/extended-properties" xmlns:vt="http://schemas.openxmlformats.org/officeDocument/2006/docPropsVTypes">
  <TotalTime>5</TotalTime>
  <Words>387</Words>
  <Application>Microsoft Office PowerPoint</Application>
  <PresentationFormat>Aangepast</PresentationFormat>
  <Paragraphs>62</Paragraphs>
  <Slides>12</Slides>
  <Notes>1</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Archivo Expanded Heavy</vt:lpstr>
      <vt:lpstr>Arial</vt:lpstr>
      <vt:lpstr>Archivo Semi-Bold</vt:lpstr>
      <vt:lpstr>Archivo</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Afnamepresentatie JOB-monitor</dc:title>
  <dc:creator>Rosa van de Velde</dc:creator>
  <cp:lastModifiedBy>Rosa van de Velde</cp:lastModifiedBy>
  <cp:revision>2</cp:revision>
  <dcterms:created xsi:type="dcterms:W3CDTF">2006-08-16T00:00:00Z</dcterms:created>
  <dcterms:modified xsi:type="dcterms:W3CDTF">2025-12-08T14:01:15Z</dcterms:modified>
  <dc:identifier>DAG3pURmRZ4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0x01010003289D1C05521C4CB11AD74D03E9707F</vt:lpwstr>
  </property>
</Properties>
</file>